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8288000" cy="10287000"/>
  <p:notesSz cx="6858000" cy="9144000"/>
  <p:embeddedFontLst>
    <p:embeddedFont>
      <p:font typeface="Arimo" panose="020B0604020202020204" pitchFamily="34" charset="0"/>
      <p:regular r:id="rId20"/>
    </p:embeddedFont>
    <p:embeddedFont>
      <p:font typeface="Arimo Italics" panose="020B0604020202090204" pitchFamily="34" charset="0"/>
      <p:regular r:id="rId21"/>
      <p:italic r:id="rId22"/>
    </p:embeddedFont>
    <p:embeddedFont>
      <p:font typeface="Open Sans 1" pitchFamily="2" charset="0"/>
      <p:regular r:id="rId23"/>
    </p:embeddedFont>
    <p:embeddedFont>
      <p:font typeface="Open Sans 1 Bold" pitchFamily="2" charset="0"/>
      <p:regular r:id="rId24"/>
      <p:bold r:id="rId25"/>
    </p:embeddedFont>
    <p:embeddedFont>
      <p:font typeface="Open Sans 2" panose="020B0606030504020204" pitchFamily="34" charset="0"/>
      <p:regular r:id="rId26"/>
    </p:embeddedFont>
    <p:embeddedFont>
      <p:font typeface="Open Sans 2 Bold" panose="020B0806030504020204" pitchFamily="34" charset="0"/>
      <p:regular r:id="rId27"/>
      <p:bold r:id="rId28"/>
    </p:embeddedFont>
    <p:embeddedFont>
      <p:font typeface="Open Sans 2 Bold Italics" panose="020B0806030504020204" pitchFamily="34" charset="0"/>
      <p:regular r:id="rId29"/>
      <p:bold r:id="rId30"/>
      <p:italic r:id="rId31"/>
      <p:boldItalic r:id="rId32"/>
    </p:embeddedFont>
    <p:embeddedFont>
      <p:font typeface="Uni Sans Regular" pitchFamily="2" charset="77"/>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000" autoAdjust="0"/>
  </p:normalViewPr>
  <p:slideViewPr>
    <p:cSldViewPr>
      <p:cViewPr varScale="1">
        <p:scale>
          <a:sx n="35" d="100"/>
          <a:sy n="35" d="100"/>
        </p:scale>
        <p:origin x="984" y="4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21" Type="http://schemas.openxmlformats.org/officeDocument/2006/relationships/font" Target="fonts/font2.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3/3/26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sv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svg"/></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journals.sagepub.com/doi/full/10.1177/0162243917718942?casa_token=qhby97zDIYkAAAAA%3AHpeyqCjFPO2uyUTXkXRVM9bxAi6wmg6th9_asC01V1Y4733aYL7otpVgxhfWhd3NhfrUP5g2tvy2" TargetMode="External"/><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www.seattletimes.com/opinion/driverless-technology-is-portrayed-as-safer-but-at-whose-expense" TargetMode="External"/><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hyperlink" Target="https://www.latimes.com/opinion/story/2021-07-20/crowdfunding-fails-most-of-those-in-need" TargetMode="External"/><Relationship Id="rId7" Type="http://schemas.openxmlformats.org/officeDocument/2006/relationships/image" Target="../media/image23.png"/><Relationship Id="rId2" Type="http://schemas.openxmlformats.org/officeDocument/2006/relationships/hyperlink" Target="https://www.vice.com/en/article/trolling-scholars-debunk-the-idea-that-the-alt-rights-shitposters-have-magic-powers-motherboard/" TargetMode="External"/><Relationship Id="rId1" Type="http://schemas.openxmlformats.org/officeDocument/2006/relationships/slideLayout" Target="../slideLayouts/slideLayout7.xml"/><Relationship Id="rId6" Type="http://schemas.openxmlformats.org/officeDocument/2006/relationships/hyperlink" Target="https://theconversation.com/journalism-has-become-ground-zero-for-the-vocation-crisis-232963" TargetMode="External"/><Relationship Id="rId5" Type="http://schemas.openxmlformats.org/officeDocument/2006/relationships/hyperlink" Target="https://www.seattletimes.com/opinion/driverless-technology-is-portrayed-as-safer-but-at-whose-expense/" TargetMode="External"/><Relationship Id="rId4" Type="http://schemas.openxmlformats.org/officeDocument/2006/relationships/hyperlink" Target="https://www.nytimes.com/2018/12/05/opinion/google-facebook-privacy.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2006E"/>
        </a:solidFill>
        <a:effectLst/>
      </p:bgPr>
    </p:bg>
    <p:spTree>
      <p:nvGrpSpPr>
        <p:cNvPr id="1" name=""/>
        <p:cNvGrpSpPr/>
        <p:nvPr/>
      </p:nvGrpSpPr>
      <p:grpSpPr>
        <a:xfrm>
          <a:off x="0" y="0"/>
          <a:ext cx="0" cy="0"/>
          <a:chOff x="0" y="0"/>
          <a:chExt cx="0" cy="0"/>
        </a:xfrm>
      </p:grpSpPr>
      <p:sp>
        <p:nvSpPr>
          <p:cNvPr id="2" name="Freeform 2" descr="University of Washington wordmark logo"/>
          <p:cNvSpPr/>
          <p:nvPr/>
        </p:nvSpPr>
        <p:spPr>
          <a:xfrm>
            <a:off x="1028700" y="1028700"/>
            <a:ext cx="5432419" cy="426537"/>
          </a:xfrm>
          <a:custGeom>
            <a:avLst/>
            <a:gdLst/>
            <a:ahLst/>
            <a:cxnLst/>
            <a:rect l="l" t="t" r="r" b="b"/>
            <a:pathLst>
              <a:path w="5432419" h="426537">
                <a:moveTo>
                  <a:pt x="0" y="0"/>
                </a:moveTo>
                <a:lnTo>
                  <a:pt x="5432419" y="0"/>
                </a:lnTo>
                <a:lnTo>
                  <a:pt x="5432419" y="426537"/>
                </a:lnTo>
                <a:lnTo>
                  <a:pt x="0" y="42653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28700" y="3202419"/>
            <a:ext cx="9767391" cy="6055947"/>
            <a:chOff x="0" y="0"/>
            <a:chExt cx="13023188" cy="8074596"/>
          </a:xfrm>
        </p:grpSpPr>
        <p:sp>
          <p:nvSpPr>
            <p:cNvPr id="4" name="TextBox 4"/>
            <p:cNvSpPr txBox="1"/>
            <p:nvPr/>
          </p:nvSpPr>
          <p:spPr>
            <a:xfrm>
              <a:off x="0" y="0"/>
              <a:ext cx="13023188" cy="5219568"/>
            </a:xfrm>
            <a:prstGeom prst="rect">
              <a:avLst/>
            </a:prstGeom>
          </p:spPr>
          <p:txBody>
            <a:bodyPr lIns="0" tIns="0" rIns="0" bIns="0" rtlCol="0" anchor="t">
              <a:spAutoFit/>
            </a:bodyPr>
            <a:lstStyle/>
            <a:p>
              <a:pPr algn="l">
                <a:lnSpc>
                  <a:spcPts val="10320"/>
                </a:lnSpc>
              </a:pPr>
              <a:r>
                <a:rPr lang="en-US" sz="8600" b="1">
                  <a:solidFill>
                    <a:srgbClr val="FFFFFF"/>
                  </a:solidFill>
                  <a:latin typeface="Open Sans 1 Bold"/>
                  <a:ea typeface="Open Sans 1 Bold"/>
                  <a:cs typeface="Open Sans 1 Bold"/>
                  <a:sym typeface="Open Sans 1 Bold"/>
                </a:rPr>
                <a:t>OP-EDS FOR ACADEMICS WORKSHOP</a:t>
              </a:r>
            </a:p>
          </p:txBody>
        </p:sp>
        <p:sp>
          <p:nvSpPr>
            <p:cNvPr id="5" name="Freeform 5"/>
            <p:cNvSpPr/>
            <p:nvPr/>
          </p:nvSpPr>
          <p:spPr>
            <a:xfrm>
              <a:off x="0" y="5790741"/>
              <a:ext cx="7623504" cy="388106"/>
            </a:xfrm>
            <a:custGeom>
              <a:avLst/>
              <a:gdLst/>
              <a:ahLst/>
              <a:cxnLst/>
              <a:rect l="l" t="t" r="r" b="b"/>
              <a:pathLst>
                <a:path w="7623504" h="388106">
                  <a:moveTo>
                    <a:pt x="0" y="0"/>
                  </a:moveTo>
                  <a:lnTo>
                    <a:pt x="7623504" y="0"/>
                  </a:lnTo>
                  <a:lnTo>
                    <a:pt x="7623504" y="388106"/>
                  </a:lnTo>
                  <a:lnTo>
                    <a:pt x="0" y="3881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TextBox 6"/>
            <p:cNvSpPr txBox="1"/>
            <p:nvPr/>
          </p:nvSpPr>
          <p:spPr>
            <a:xfrm>
              <a:off x="0" y="6910554"/>
              <a:ext cx="13023188" cy="1164042"/>
            </a:xfrm>
            <a:prstGeom prst="rect">
              <a:avLst/>
            </a:prstGeom>
          </p:spPr>
          <p:txBody>
            <a:bodyPr lIns="0" tIns="0" rIns="0" bIns="0" rtlCol="0" anchor="t">
              <a:spAutoFit/>
            </a:bodyPr>
            <a:lstStyle/>
            <a:p>
              <a:pPr algn="l">
                <a:lnSpc>
                  <a:spcPts val="3600"/>
                </a:lnSpc>
              </a:pPr>
              <a:r>
                <a:rPr lang="en-US" sz="2400">
                  <a:solidFill>
                    <a:srgbClr val="FFFFFF"/>
                  </a:solidFill>
                  <a:latin typeface="Open Sans 1"/>
                  <a:ea typeface="Open Sans 1"/>
                  <a:cs typeface="Open Sans 1"/>
                  <a:sym typeface="Open Sans 1"/>
                </a:rPr>
                <a:t>Monika Sengul-Jones &amp; Alison Durran</a:t>
              </a:r>
            </a:p>
            <a:p>
              <a:pPr algn="l">
                <a:lnSpc>
                  <a:spcPts val="3600"/>
                </a:lnSpc>
              </a:pPr>
              <a:r>
                <a:rPr lang="en-US" sz="2400">
                  <a:solidFill>
                    <a:srgbClr val="FFFFFF"/>
                  </a:solidFill>
                  <a:latin typeface="Open Sans 1"/>
                  <a:ea typeface="Open Sans 1"/>
                  <a:cs typeface="Open Sans 1"/>
                  <a:sym typeface="Open Sans 1"/>
                </a:rPr>
                <a:t>March 3, 2026 and March 5, 2026</a:t>
              </a:r>
            </a:p>
          </p:txBody>
        </p:sp>
      </p:grpSp>
      <p:grpSp>
        <p:nvGrpSpPr>
          <p:cNvPr id="7" name="Group 7"/>
          <p:cNvGrpSpPr>
            <a:grpSpLocks noChangeAspect="1"/>
          </p:cNvGrpSpPr>
          <p:nvPr/>
        </p:nvGrpSpPr>
        <p:grpSpPr>
          <a:xfrm>
            <a:off x="9621896" y="-162742"/>
            <a:ext cx="10007067" cy="10653359"/>
            <a:chOff x="0" y="0"/>
            <a:chExt cx="2007349" cy="2136991"/>
          </a:xfrm>
        </p:grpSpPr>
        <p:sp>
          <p:nvSpPr>
            <p:cNvPr id="8" name="Freeform 8" descr="photo of Suzzallo Library exterior on the UW campus"/>
            <p:cNvSpPr/>
            <p:nvPr/>
          </p:nvSpPr>
          <p:spPr>
            <a:xfrm>
              <a:off x="0" y="0"/>
              <a:ext cx="2007362" cy="2137029"/>
            </a:xfrm>
            <a:custGeom>
              <a:avLst/>
              <a:gdLst/>
              <a:ahLst/>
              <a:cxnLst/>
              <a:rect l="l" t="t" r="r" b="b"/>
              <a:pathLst>
                <a:path w="2007362" h="2137029">
                  <a:moveTo>
                    <a:pt x="0" y="0"/>
                  </a:moveTo>
                  <a:lnTo>
                    <a:pt x="572643" y="2137029"/>
                  </a:lnTo>
                  <a:lnTo>
                    <a:pt x="2007362" y="2137029"/>
                  </a:lnTo>
                  <a:lnTo>
                    <a:pt x="2007362" y="0"/>
                  </a:lnTo>
                  <a:close/>
                </a:path>
              </a:pathLst>
            </a:custGeom>
            <a:blipFill>
              <a:blip r:embed="rId6"/>
              <a:stretch>
                <a:fillRect l="-18645" r="-41044"/>
              </a:stretch>
            </a:blipFill>
          </p:spPr>
          <p:txBody>
            <a:bodyPr/>
            <a:lstStyle/>
            <a:p>
              <a:endParaRPr lang="en-US"/>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2006E"/>
        </a:solidFill>
        <a:effectLst/>
      </p:bgPr>
    </p:bg>
    <p:spTree>
      <p:nvGrpSpPr>
        <p:cNvPr id="1" name=""/>
        <p:cNvGrpSpPr/>
        <p:nvPr/>
      </p:nvGrpSpPr>
      <p:grpSpPr>
        <a:xfrm>
          <a:off x="0" y="0"/>
          <a:ext cx="0" cy="0"/>
          <a:chOff x="0" y="0"/>
          <a:chExt cx="0" cy="0"/>
        </a:xfrm>
      </p:grpSpPr>
      <p:grpSp>
        <p:nvGrpSpPr>
          <p:cNvPr id="2" name="Group 2"/>
          <p:cNvGrpSpPr/>
          <p:nvPr/>
        </p:nvGrpSpPr>
        <p:grpSpPr>
          <a:xfrm>
            <a:off x="6853636" y="585317"/>
            <a:ext cx="4580728" cy="3997539"/>
            <a:chOff x="0" y="0"/>
            <a:chExt cx="931377" cy="812800"/>
          </a:xfrm>
        </p:grpSpPr>
        <p:sp>
          <p:nvSpPr>
            <p:cNvPr id="3" name="Freeform 3"/>
            <p:cNvSpPr/>
            <p:nvPr/>
          </p:nvSpPr>
          <p:spPr>
            <a:xfrm>
              <a:off x="0" y="0"/>
              <a:ext cx="931377" cy="812800"/>
            </a:xfrm>
            <a:custGeom>
              <a:avLst/>
              <a:gdLst/>
              <a:ahLst/>
              <a:cxnLst/>
              <a:rect l="l" t="t" r="r" b="b"/>
              <a:pathLst>
                <a:path w="931377" h="812800">
                  <a:moveTo>
                    <a:pt x="0" y="0"/>
                  </a:moveTo>
                  <a:lnTo>
                    <a:pt x="931377" y="0"/>
                  </a:lnTo>
                  <a:lnTo>
                    <a:pt x="931377" y="812800"/>
                  </a:lnTo>
                  <a:lnTo>
                    <a:pt x="0" y="812800"/>
                  </a:lnTo>
                  <a:close/>
                </a:path>
              </a:pathLst>
            </a:custGeom>
            <a:blipFill>
              <a:blip r:embed="rId2"/>
              <a:stretch>
                <a:fillRect t="-5198" b="-5198"/>
              </a:stretch>
            </a:blipFill>
          </p:spPr>
          <p:txBody>
            <a:bodyPr/>
            <a:lstStyle/>
            <a:p>
              <a:endParaRPr lang="en-US"/>
            </a:p>
          </p:txBody>
        </p:sp>
      </p:grpSp>
      <p:grpSp>
        <p:nvGrpSpPr>
          <p:cNvPr id="4" name="Group 4"/>
          <p:cNvGrpSpPr/>
          <p:nvPr/>
        </p:nvGrpSpPr>
        <p:grpSpPr>
          <a:xfrm>
            <a:off x="6853636" y="5572917"/>
            <a:ext cx="4580728" cy="4166490"/>
            <a:chOff x="0" y="0"/>
            <a:chExt cx="893610" cy="812800"/>
          </a:xfrm>
        </p:grpSpPr>
        <p:sp>
          <p:nvSpPr>
            <p:cNvPr id="5" name="Freeform 5"/>
            <p:cNvSpPr/>
            <p:nvPr/>
          </p:nvSpPr>
          <p:spPr>
            <a:xfrm>
              <a:off x="0" y="0"/>
              <a:ext cx="893610" cy="812800"/>
            </a:xfrm>
            <a:custGeom>
              <a:avLst/>
              <a:gdLst/>
              <a:ahLst/>
              <a:cxnLst/>
              <a:rect l="l" t="t" r="r" b="b"/>
              <a:pathLst>
                <a:path w="893610" h="812800">
                  <a:moveTo>
                    <a:pt x="0" y="0"/>
                  </a:moveTo>
                  <a:lnTo>
                    <a:pt x="893610" y="0"/>
                  </a:lnTo>
                  <a:lnTo>
                    <a:pt x="893610" y="812800"/>
                  </a:lnTo>
                  <a:lnTo>
                    <a:pt x="0" y="812800"/>
                  </a:lnTo>
                  <a:close/>
                </a:path>
              </a:pathLst>
            </a:custGeom>
            <a:blipFill>
              <a:blip r:embed="rId3"/>
              <a:stretch>
                <a:fillRect t="-4971" b="-4971"/>
              </a:stretch>
            </a:blipFill>
          </p:spPr>
          <p:txBody>
            <a:bodyPr/>
            <a:lstStyle/>
            <a:p>
              <a:endParaRPr lang="en-US"/>
            </a:p>
          </p:txBody>
        </p:sp>
      </p:grpSp>
      <p:sp>
        <p:nvSpPr>
          <p:cNvPr id="6" name="AutoShape 6"/>
          <p:cNvSpPr/>
          <p:nvPr/>
        </p:nvSpPr>
        <p:spPr>
          <a:xfrm rot="-5400000">
            <a:off x="1180154" y="5157600"/>
            <a:ext cx="10324725" cy="0"/>
          </a:xfrm>
          <a:prstGeom prst="line">
            <a:avLst/>
          </a:prstGeom>
          <a:ln w="9525" cap="rnd">
            <a:solidFill>
              <a:srgbClr val="FFFFFF"/>
            </a:solidFill>
            <a:prstDash val="solid"/>
            <a:headEnd type="none" w="sm" len="sm"/>
            <a:tailEnd type="none" w="sm" len="sm"/>
          </a:ln>
        </p:spPr>
        <p:txBody>
          <a:bodyPr/>
          <a:lstStyle/>
          <a:p>
            <a:endParaRPr lang="en-US"/>
          </a:p>
        </p:txBody>
      </p:sp>
      <p:sp>
        <p:nvSpPr>
          <p:cNvPr id="7" name="AutoShape 7"/>
          <p:cNvSpPr/>
          <p:nvPr/>
        </p:nvSpPr>
        <p:spPr>
          <a:xfrm>
            <a:off x="6347279" y="5073124"/>
            <a:ext cx="11940721" cy="0"/>
          </a:xfrm>
          <a:prstGeom prst="line">
            <a:avLst/>
          </a:prstGeom>
          <a:ln w="9525" cap="rnd">
            <a:solidFill>
              <a:srgbClr val="FFFFFF"/>
            </a:solidFill>
            <a:prstDash val="solid"/>
            <a:headEnd type="none" w="sm" len="sm"/>
            <a:tailEnd type="none" w="sm" len="sm"/>
          </a:ln>
        </p:spPr>
        <p:txBody>
          <a:bodyPr/>
          <a:lstStyle/>
          <a:p>
            <a:endParaRPr lang="en-US"/>
          </a:p>
        </p:txBody>
      </p:sp>
      <p:sp>
        <p:nvSpPr>
          <p:cNvPr id="8" name="Freeform 8" descr="University of Washington Block W logo"/>
          <p:cNvSpPr/>
          <p:nvPr/>
        </p:nvSpPr>
        <p:spPr>
          <a:xfrm>
            <a:off x="1028700" y="8807194"/>
            <a:ext cx="668755" cy="451106"/>
          </a:xfrm>
          <a:custGeom>
            <a:avLst/>
            <a:gdLst/>
            <a:ahLst/>
            <a:cxnLst/>
            <a:rect l="l" t="t" r="r" b="b"/>
            <a:pathLst>
              <a:path w="668755" h="451106">
                <a:moveTo>
                  <a:pt x="0" y="0"/>
                </a:moveTo>
                <a:lnTo>
                  <a:pt x="668755" y="0"/>
                </a:lnTo>
                <a:lnTo>
                  <a:pt x="668755" y="451106"/>
                </a:lnTo>
                <a:lnTo>
                  <a:pt x="0" y="4511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TextBox 9"/>
          <p:cNvSpPr txBox="1"/>
          <p:nvPr/>
        </p:nvSpPr>
        <p:spPr>
          <a:xfrm>
            <a:off x="1028700" y="2915646"/>
            <a:ext cx="4118181" cy="4314958"/>
          </a:xfrm>
          <a:prstGeom prst="rect">
            <a:avLst/>
          </a:prstGeom>
        </p:spPr>
        <p:txBody>
          <a:bodyPr lIns="0" tIns="0" rIns="0" bIns="0" rtlCol="0" anchor="t">
            <a:spAutoFit/>
          </a:bodyPr>
          <a:lstStyle/>
          <a:p>
            <a:pPr marL="0" lvl="0" indent="0" algn="l">
              <a:lnSpc>
                <a:spcPts val="8506"/>
              </a:lnSpc>
              <a:spcBef>
                <a:spcPct val="0"/>
              </a:spcBef>
            </a:pPr>
            <a:r>
              <a:rPr lang="en-US" sz="7088" b="1">
                <a:solidFill>
                  <a:srgbClr val="FFFFFF"/>
                </a:solidFill>
                <a:latin typeface="Open Sans 1 Bold"/>
                <a:ea typeface="Open Sans 1 Bold"/>
                <a:cs typeface="Open Sans 1 Bold"/>
                <a:sym typeface="Open Sans 1 Bold"/>
              </a:rPr>
              <a:t>THANKS FOR BEING HERE! </a:t>
            </a:r>
          </a:p>
        </p:txBody>
      </p:sp>
      <p:grpSp>
        <p:nvGrpSpPr>
          <p:cNvPr id="10" name="Group 10"/>
          <p:cNvGrpSpPr/>
          <p:nvPr/>
        </p:nvGrpSpPr>
        <p:grpSpPr>
          <a:xfrm>
            <a:off x="12482468" y="1208287"/>
            <a:ext cx="4776832" cy="2751601"/>
            <a:chOff x="0" y="0"/>
            <a:chExt cx="6369110" cy="3668801"/>
          </a:xfrm>
        </p:grpSpPr>
        <p:sp>
          <p:nvSpPr>
            <p:cNvPr id="11" name="TextBox 11"/>
            <p:cNvSpPr txBox="1"/>
            <p:nvPr/>
          </p:nvSpPr>
          <p:spPr>
            <a:xfrm>
              <a:off x="0" y="1101818"/>
              <a:ext cx="6369110" cy="2566983"/>
            </a:xfrm>
            <a:prstGeom prst="rect">
              <a:avLst/>
            </a:prstGeom>
          </p:spPr>
          <p:txBody>
            <a:bodyPr lIns="0" tIns="0" rIns="0" bIns="0" rtlCol="0" anchor="t">
              <a:spAutoFit/>
            </a:bodyPr>
            <a:lstStyle/>
            <a:p>
              <a:pPr marL="0" lvl="0" indent="0" algn="l">
                <a:lnSpc>
                  <a:spcPts val="3079"/>
                </a:lnSpc>
              </a:pPr>
              <a:r>
                <a:rPr lang="en-US" sz="2199">
                  <a:solidFill>
                    <a:srgbClr val="FFFFFF"/>
                  </a:solidFill>
                  <a:latin typeface="Open Sans 2"/>
                  <a:ea typeface="Open Sans 2"/>
                  <a:cs typeface="Open Sans 2"/>
                  <a:sym typeface="Open Sans 2"/>
                </a:rPr>
                <a:t>Director of Strategy and Operations Society + Technology at UW | Hostec by the UW Tech Policy Lab</a:t>
              </a:r>
            </a:p>
            <a:p>
              <a:pPr marL="0" lvl="0" indent="0" algn="l">
                <a:lnSpc>
                  <a:spcPts val="3079"/>
                </a:lnSpc>
              </a:pPr>
              <a:endParaRPr lang="en-US" sz="2199">
                <a:solidFill>
                  <a:srgbClr val="FFFFFF"/>
                </a:solidFill>
                <a:latin typeface="Open Sans 2"/>
                <a:ea typeface="Open Sans 2"/>
                <a:cs typeface="Open Sans 2"/>
                <a:sym typeface="Open Sans 2"/>
              </a:endParaRPr>
            </a:p>
            <a:p>
              <a:pPr marL="0" lvl="0" indent="0" algn="l">
                <a:lnSpc>
                  <a:spcPts val="3079"/>
                </a:lnSpc>
              </a:pPr>
              <a:r>
                <a:rPr lang="en-US" sz="2199">
                  <a:solidFill>
                    <a:srgbClr val="FFFFFF"/>
                  </a:solidFill>
                  <a:latin typeface="Open Sans 2"/>
                  <a:ea typeface="Open Sans 2"/>
                  <a:cs typeface="Open Sans 2"/>
                  <a:sym typeface="Open Sans 2"/>
                </a:rPr>
                <a:t>mmjones@uw.edu</a:t>
              </a:r>
            </a:p>
          </p:txBody>
        </p:sp>
        <p:sp>
          <p:nvSpPr>
            <p:cNvPr id="12" name="TextBox 12"/>
            <p:cNvSpPr txBox="1"/>
            <p:nvPr/>
          </p:nvSpPr>
          <p:spPr>
            <a:xfrm>
              <a:off x="0" y="-9525"/>
              <a:ext cx="6369110" cy="530203"/>
            </a:xfrm>
            <a:prstGeom prst="rect">
              <a:avLst/>
            </a:prstGeom>
          </p:spPr>
          <p:txBody>
            <a:bodyPr lIns="0" tIns="0" rIns="0" bIns="0" rtlCol="0" anchor="t">
              <a:spAutoFit/>
            </a:bodyPr>
            <a:lstStyle/>
            <a:p>
              <a:pPr marL="0" lvl="0" indent="0" algn="l">
                <a:lnSpc>
                  <a:spcPts val="3120"/>
                </a:lnSpc>
              </a:pPr>
              <a:r>
                <a:rPr lang="en-US" sz="2600" b="1" strike="noStrike">
                  <a:solidFill>
                    <a:srgbClr val="FFFFFF"/>
                  </a:solidFill>
                  <a:latin typeface="Open Sans 2 Bold"/>
                  <a:ea typeface="Open Sans 2 Bold"/>
                  <a:cs typeface="Open Sans 2 Bold"/>
                  <a:sym typeface="Open Sans 2 Bold"/>
                </a:rPr>
                <a:t>Monika Sengul-Jones, PhD</a:t>
              </a:r>
            </a:p>
          </p:txBody>
        </p:sp>
      </p:grpSp>
      <p:grpSp>
        <p:nvGrpSpPr>
          <p:cNvPr id="13" name="Group 13"/>
          <p:cNvGrpSpPr/>
          <p:nvPr/>
        </p:nvGrpSpPr>
        <p:grpSpPr>
          <a:xfrm>
            <a:off x="12482468" y="6475608"/>
            <a:ext cx="4776832" cy="2361109"/>
            <a:chOff x="0" y="0"/>
            <a:chExt cx="6369110" cy="3148145"/>
          </a:xfrm>
        </p:grpSpPr>
        <p:sp>
          <p:nvSpPr>
            <p:cNvPr id="14" name="TextBox 14"/>
            <p:cNvSpPr txBox="1"/>
            <p:nvPr/>
          </p:nvSpPr>
          <p:spPr>
            <a:xfrm>
              <a:off x="0" y="1101840"/>
              <a:ext cx="6369110" cy="2046305"/>
            </a:xfrm>
            <a:prstGeom prst="rect">
              <a:avLst/>
            </a:prstGeom>
          </p:spPr>
          <p:txBody>
            <a:bodyPr lIns="0" tIns="0" rIns="0" bIns="0" rtlCol="0" anchor="t">
              <a:spAutoFit/>
            </a:bodyPr>
            <a:lstStyle/>
            <a:p>
              <a:pPr marL="0" lvl="0" indent="0" algn="l">
                <a:lnSpc>
                  <a:spcPts val="3079"/>
                </a:lnSpc>
              </a:pPr>
              <a:r>
                <a:rPr lang="en-US" sz="2199" strike="noStrike">
                  <a:solidFill>
                    <a:srgbClr val="FFFFFF"/>
                  </a:solidFill>
                  <a:latin typeface="Open Sans 2"/>
                  <a:ea typeface="Open Sans 2"/>
                  <a:cs typeface="Open Sans 2"/>
                  <a:sym typeface="Open Sans 2"/>
                </a:rPr>
                <a:t>Research to Policy Fellow, Center for an Informed Public</a:t>
              </a:r>
            </a:p>
            <a:p>
              <a:pPr marL="0" lvl="0" indent="0" algn="l">
                <a:lnSpc>
                  <a:spcPts val="3079"/>
                </a:lnSpc>
              </a:pPr>
              <a:endParaRPr lang="en-US" sz="2199" strike="noStrike">
                <a:solidFill>
                  <a:srgbClr val="FFFFFF"/>
                </a:solidFill>
                <a:latin typeface="Open Sans 2"/>
                <a:ea typeface="Open Sans 2"/>
                <a:cs typeface="Open Sans 2"/>
                <a:sym typeface="Open Sans 2"/>
              </a:endParaRPr>
            </a:p>
            <a:p>
              <a:pPr marL="0" lvl="0" indent="0" algn="l">
                <a:lnSpc>
                  <a:spcPts val="3079"/>
                </a:lnSpc>
              </a:pPr>
              <a:r>
                <a:rPr lang="en-US" sz="2199" strike="noStrike">
                  <a:solidFill>
                    <a:srgbClr val="FFFFFF"/>
                  </a:solidFill>
                  <a:latin typeface="Open Sans 2"/>
                  <a:ea typeface="Open Sans 2"/>
                  <a:cs typeface="Open Sans 2"/>
                  <a:sym typeface="Open Sans 2"/>
                </a:rPr>
                <a:t>adurran@uw.edu</a:t>
              </a:r>
            </a:p>
          </p:txBody>
        </p:sp>
        <p:sp>
          <p:nvSpPr>
            <p:cNvPr id="15" name="TextBox 15"/>
            <p:cNvSpPr txBox="1"/>
            <p:nvPr/>
          </p:nvSpPr>
          <p:spPr>
            <a:xfrm>
              <a:off x="0" y="-9525"/>
              <a:ext cx="6369110" cy="530225"/>
            </a:xfrm>
            <a:prstGeom prst="rect">
              <a:avLst/>
            </a:prstGeom>
          </p:spPr>
          <p:txBody>
            <a:bodyPr lIns="0" tIns="0" rIns="0" bIns="0" rtlCol="0" anchor="t">
              <a:spAutoFit/>
            </a:bodyPr>
            <a:lstStyle/>
            <a:p>
              <a:pPr marL="0" lvl="0" indent="0" algn="l">
                <a:lnSpc>
                  <a:spcPts val="3120"/>
                </a:lnSpc>
              </a:pPr>
              <a:r>
                <a:rPr lang="en-US" sz="2600" b="1" strike="noStrike">
                  <a:solidFill>
                    <a:srgbClr val="FFFFFF"/>
                  </a:solidFill>
                  <a:latin typeface="Open Sans 2 Bold"/>
                  <a:ea typeface="Open Sans 2 Bold"/>
                  <a:cs typeface="Open Sans 2 Bold"/>
                  <a:sym typeface="Open Sans 2 Bold"/>
                </a:rPr>
                <a:t>Alison Durran, JD/MPH</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2006E"/>
        </a:solidFill>
        <a:effectLst/>
      </p:bgPr>
    </p:bg>
    <p:spTree>
      <p:nvGrpSpPr>
        <p:cNvPr id="1" name=""/>
        <p:cNvGrpSpPr/>
        <p:nvPr/>
      </p:nvGrpSpPr>
      <p:grpSpPr>
        <a:xfrm>
          <a:off x="0" y="0"/>
          <a:ext cx="0" cy="0"/>
          <a:chOff x="0" y="0"/>
          <a:chExt cx="0" cy="0"/>
        </a:xfrm>
      </p:grpSpPr>
      <p:grpSp>
        <p:nvGrpSpPr>
          <p:cNvPr id="2" name="Group 2"/>
          <p:cNvGrpSpPr/>
          <p:nvPr/>
        </p:nvGrpSpPr>
        <p:grpSpPr>
          <a:xfrm>
            <a:off x="1028700" y="3138854"/>
            <a:ext cx="16230600" cy="4009292"/>
            <a:chOff x="0" y="0"/>
            <a:chExt cx="3774616" cy="932408"/>
          </a:xfrm>
        </p:grpSpPr>
        <p:sp>
          <p:nvSpPr>
            <p:cNvPr id="3" name="Freeform 3"/>
            <p:cNvSpPr/>
            <p:nvPr/>
          </p:nvSpPr>
          <p:spPr>
            <a:xfrm>
              <a:off x="0" y="0"/>
              <a:ext cx="3774617" cy="932408"/>
            </a:xfrm>
            <a:custGeom>
              <a:avLst/>
              <a:gdLst/>
              <a:ahLst/>
              <a:cxnLst/>
              <a:rect l="l" t="t" r="r" b="b"/>
              <a:pathLst>
                <a:path w="3774617" h="932408">
                  <a:moveTo>
                    <a:pt x="0" y="0"/>
                  </a:moveTo>
                  <a:lnTo>
                    <a:pt x="3774617" y="0"/>
                  </a:lnTo>
                  <a:lnTo>
                    <a:pt x="3774617" y="932408"/>
                  </a:lnTo>
                  <a:lnTo>
                    <a:pt x="0" y="932408"/>
                  </a:lnTo>
                  <a:close/>
                </a:path>
              </a:pathLst>
            </a:custGeom>
            <a:solidFill>
              <a:srgbClr val="4D1C88"/>
            </a:solidFill>
          </p:spPr>
          <p:txBody>
            <a:bodyPr/>
            <a:lstStyle/>
            <a:p>
              <a:endParaRPr lang="en-US"/>
            </a:p>
          </p:txBody>
        </p:sp>
      </p:grpSp>
      <p:sp>
        <p:nvSpPr>
          <p:cNvPr id="4" name="Freeform 4"/>
          <p:cNvSpPr/>
          <p:nvPr/>
        </p:nvSpPr>
        <p:spPr>
          <a:xfrm rot="4695204">
            <a:off x="1175350" y="3349924"/>
            <a:ext cx="4443920" cy="7596444"/>
          </a:xfrm>
          <a:custGeom>
            <a:avLst/>
            <a:gdLst/>
            <a:ahLst/>
            <a:cxnLst/>
            <a:rect l="l" t="t" r="r" b="b"/>
            <a:pathLst>
              <a:path w="4443920" h="7596444">
                <a:moveTo>
                  <a:pt x="0" y="0"/>
                </a:moveTo>
                <a:lnTo>
                  <a:pt x="4443919" y="0"/>
                </a:lnTo>
                <a:lnTo>
                  <a:pt x="4443919" y="7596444"/>
                </a:lnTo>
                <a:lnTo>
                  <a:pt x="0" y="759644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5" name="Group 5"/>
          <p:cNvGrpSpPr/>
          <p:nvPr/>
        </p:nvGrpSpPr>
        <p:grpSpPr>
          <a:xfrm>
            <a:off x="5029200" y="3902138"/>
            <a:ext cx="8229600" cy="2666067"/>
            <a:chOff x="0" y="0"/>
            <a:chExt cx="10972800" cy="3554756"/>
          </a:xfrm>
        </p:grpSpPr>
        <p:sp>
          <p:nvSpPr>
            <p:cNvPr id="6" name="TextBox 6"/>
            <p:cNvSpPr txBox="1"/>
            <p:nvPr/>
          </p:nvSpPr>
          <p:spPr>
            <a:xfrm>
              <a:off x="0" y="-142875"/>
              <a:ext cx="10972800" cy="3112938"/>
            </a:xfrm>
            <a:prstGeom prst="rect">
              <a:avLst/>
            </a:prstGeom>
          </p:spPr>
          <p:txBody>
            <a:bodyPr lIns="0" tIns="0" rIns="0" bIns="0" rtlCol="0" anchor="t">
              <a:spAutoFit/>
            </a:bodyPr>
            <a:lstStyle/>
            <a:p>
              <a:pPr marL="0" lvl="0" indent="0" algn="ctr">
                <a:lnSpc>
                  <a:spcPts val="9520"/>
                </a:lnSpc>
                <a:spcBef>
                  <a:spcPct val="0"/>
                </a:spcBef>
              </a:pPr>
              <a:r>
                <a:rPr lang="en-US" sz="6800" b="1" u="none">
                  <a:solidFill>
                    <a:srgbClr val="FFFFFF"/>
                  </a:solidFill>
                  <a:latin typeface="Open Sans 2 Bold"/>
                  <a:ea typeface="Open Sans 2 Bold"/>
                  <a:cs typeface="Open Sans 2 Bold"/>
                  <a:sym typeface="Open Sans 2 Bold"/>
                </a:rPr>
                <a:t>Why Op-Eds for Academics?</a:t>
              </a:r>
            </a:p>
          </p:txBody>
        </p:sp>
        <p:sp>
          <p:nvSpPr>
            <p:cNvPr id="7" name="TextBox 7"/>
            <p:cNvSpPr txBox="1"/>
            <p:nvPr/>
          </p:nvSpPr>
          <p:spPr>
            <a:xfrm>
              <a:off x="0" y="3060484"/>
              <a:ext cx="10972800" cy="494271"/>
            </a:xfrm>
            <a:prstGeom prst="rect">
              <a:avLst/>
            </a:prstGeom>
          </p:spPr>
          <p:txBody>
            <a:bodyPr lIns="0" tIns="0" rIns="0" bIns="0" rtlCol="0" anchor="t">
              <a:spAutoFit/>
            </a:bodyPr>
            <a:lstStyle/>
            <a:p>
              <a:pPr marL="0" lvl="0" indent="0" algn="ctr">
                <a:lnSpc>
                  <a:spcPts val="3185"/>
                </a:lnSpc>
              </a:pP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2006E"/>
        </a:solidFill>
        <a:effectLst/>
      </p:bgPr>
    </p:bg>
    <p:spTree>
      <p:nvGrpSpPr>
        <p:cNvPr id="1" name=""/>
        <p:cNvGrpSpPr/>
        <p:nvPr/>
      </p:nvGrpSpPr>
      <p:grpSpPr>
        <a:xfrm>
          <a:off x="0" y="0"/>
          <a:ext cx="0" cy="0"/>
          <a:chOff x="0" y="0"/>
          <a:chExt cx="0" cy="0"/>
        </a:xfrm>
      </p:grpSpPr>
      <p:sp>
        <p:nvSpPr>
          <p:cNvPr id="2" name="AutoShape 2"/>
          <p:cNvSpPr/>
          <p:nvPr/>
        </p:nvSpPr>
        <p:spPr>
          <a:xfrm>
            <a:off x="9628395" y="3202889"/>
            <a:ext cx="319604" cy="285896"/>
          </a:xfrm>
          <a:prstGeom prst="rect">
            <a:avLst/>
          </a:prstGeom>
          <a:solidFill>
            <a:srgbClr val="32006E"/>
          </a:solidFill>
        </p:spPr>
        <p:txBody>
          <a:bodyPr/>
          <a:lstStyle/>
          <a:p>
            <a:endParaRPr lang="en-US"/>
          </a:p>
        </p:txBody>
      </p:sp>
      <p:sp>
        <p:nvSpPr>
          <p:cNvPr id="3" name="AutoShape 3"/>
          <p:cNvSpPr/>
          <p:nvPr/>
        </p:nvSpPr>
        <p:spPr>
          <a:xfrm>
            <a:off x="9628395" y="4705277"/>
            <a:ext cx="319604" cy="285896"/>
          </a:xfrm>
          <a:prstGeom prst="rect">
            <a:avLst/>
          </a:prstGeom>
          <a:solidFill>
            <a:srgbClr val="32006E">
              <a:alpha val="19608"/>
            </a:srgbClr>
          </a:solidFill>
        </p:spPr>
        <p:txBody>
          <a:bodyPr/>
          <a:lstStyle/>
          <a:p>
            <a:endParaRPr lang="en-US"/>
          </a:p>
        </p:txBody>
      </p:sp>
      <p:sp>
        <p:nvSpPr>
          <p:cNvPr id="4" name="AutoShape 4"/>
          <p:cNvSpPr/>
          <p:nvPr/>
        </p:nvSpPr>
        <p:spPr>
          <a:xfrm>
            <a:off x="9628395" y="6207665"/>
            <a:ext cx="319604" cy="285896"/>
          </a:xfrm>
          <a:prstGeom prst="rect">
            <a:avLst/>
          </a:prstGeom>
          <a:solidFill>
            <a:srgbClr val="32006E">
              <a:alpha val="19608"/>
            </a:srgbClr>
          </a:solidFill>
        </p:spPr>
        <p:txBody>
          <a:bodyPr/>
          <a:lstStyle/>
          <a:p>
            <a:endParaRPr lang="en-US"/>
          </a:p>
        </p:txBody>
      </p:sp>
      <p:sp>
        <p:nvSpPr>
          <p:cNvPr id="5" name="AutoShape 5"/>
          <p:cNvSpPr/>
          <p:nvPr/>
        </p:nvSpPr>
        <p:spPr>
          <a:xfrm>
            <a:off x="9628395" y="7857935"/>
            <a:ext cx="319604" cy="285896"/>
          </a:xfrm>
          <a:prstGeom prst="rect">
            <a:avLst/>
          </a:prstGeom>
          <a:solidFill>
            <a:srgbClr val="32006E">
              <a:alpha val="19608"/>
            </a:srgbClr>
          </a:solidFill>
        </p:spPr>
        <p:txBody>
          <a:bodyPr/>
          <a:lstStyle/>
          <a:p>
            <a:endParaRPr lang="en-US"/>
          </a:p>
        </p:txBody>
      </p:sp>
      <p:sp>
        <p:nvSpPr>
          <p:cNvPr id="6" name="AutoShape 6"/>
          <p:cNvSpPr/>
          <p:nvPr/>
        </p:nvSpPr>
        <p:spPr>
          <a:xfrm>
            <a:off x="9628395" y="1838812"/>
            <a:ext cx="319604" cy="285896"/>
          </a:xfrm>
          <a:prstGeom prst="rect">
            <a:avLst/>
          </a:prstGeom>
          <a:solidFill>
            <a:srgbClr val="32006E"/>
          </a:solidFill>
        </p:spPr>
        <p:txBody>
          <a:bodyPr/>
          <a:lstStyle/>
          <a:p>
            <a:endParaRPr lang="en-US"/>
          </a:p>
        </p:txBody>
      </p:sp>
      <p:sp>
        <p:nvSpPr>
          <p:cNvPr id="7" name="Freeform 7"/>
          <p:cNvSpPr/>
          <p:nvPr/>
        </p:nvSpPr>
        <p:spPr>
          <a:xfrm>
            <a:off x="1028700" y="3996837"/>
            <a:ext cx="8301619" cy="5904527"/>
          </a:xfrm>
          <a:custGeom>
            <a:avLst/>
            <a:gdLst/>
            <a:ahLst/>
            <a:cxnLst/>
            <a:rect l="l" t="t" r="r" b="b"/>
            <a:pathLst>
              <a:path w="8301619" h="5904527">
                <a:moveTo>
                  <a:pt x="0" y="0"/>
                </a:moveTo>
                <a:lnTo>
                  <a:pt x="8301619" y="0"/>
                </a:lnTo>
                <a:lnTo>
                  <a:pt x="8301619" y="5904527"/>
                </a:lnTo>
                <a:lnTo>
                  <a:pt x="0" y="5904527"/>
                </a:lnTo>
                <a:lnTo>
                  <a:pt x="0" y="0"/>
                </a:lnTo>
                <a:close/>
              </a:path>
            </a:pathLst>
          </a:custGeom>
          <a:blipFill>
            <a:blip r:embed="rId2"/>
            <a:stretch>
              <a:fillRect/>
            </a:stretch>
          </a:blipFill>
        </p:spPr>
        <p:txBody>
          <a:bodyPr/>
          <a:lstStyle/>
          <a:p>
            <a:endParaRPr lang="en-US"/>
          </a:p>
        </p:txBody>
      </p:sp>
      <p:sp>
        <p:nvSpPr>
          <p:cNvPr id="8" name="TextBox 8"/>
          <p:cNvSpPr txBox="1"/>
          <p:nvPr/>
        </p:nvSpPr>
        <p:spPr>
          <a:xfrm>
            <a:off x="1028700" y="1530711"/>
            <a:ext cx="8599695" cy="1552542"/>
          </a:xfrm>
          <a:prstGeom prst="rect">
            <a:avLst/>
          </a:prstGeom>
        </p:spPr>
        <p:txBody>
          <a:bodyPr lIns="0" tIns="0" rIns="0" bIns="0" rtlCol="0" anchor="t">
            <a:spAutoFit/>
          </a:bodyPr>
          <a:lstStyle/>
          <a:p>
            <a:pPr marL="0" lvl="0" indent="0" algn="l">
              <a:lnSpc>
                <a:spcPts val="6120"/>
              </a:lnSpc>
            </a:pPr>
            <a:r>
              <a:rPr lang="en-US" sz="5100" b="1">
                <a:solidFill>
                  <a:srgbClr val="FFFFFF"/>
                </a:solidFill>
                <a:latin typeface="Open Sans 2 Bold"/>
                <a:ea typeface="Open Sans 2 Bold"/>
                <a:cs typeface="Open Sans 2 Bold"/>
                <a:sym typeface="Open Sans 2 Bold"/>
              </a:rPr>
              <a:t>Ryan Calo (Law and Information, UW Seattle)</a:t>
            </a:r>
          </a:p>
        </p:txBody>
      </p:sp>
      <p:grpSp>
        <p:nvGrpSpPr>
          <p:cNvPr id="9" name="Group 9"/>
          <p:cNvGrpSpPr/>
          <p:nvPr/>
        </p:nvGrpSpPr>
        <p:grpSpPr>
          <a:xfrm>
            <a:off x="10614749" y="1540236"/>
            <a:ext cx="6402042" cy="883047"/>
            <a:chOff x="0" y="0"/>
            <a:chExt cx="8536056" cy="1177396"/>
          </a:xfrm>
        </p:grpSpPr>
        <p:sp>
          <p:nvSpPr>
            <p:cNvPr id="10" name="TextBox 10"/>
            <p:cNvSpPr txBox="1"/>
            <p:nvPr/>
          </p:nvSpPr>
          <p:spPr>
            <a:xfrm>
              <a:off x="0" y="-38100"/>
              <a:ext cx="1027877" cy="834813"/>
            </a:xfrm>
            <a:prstGeom prst="rect">
              <a:avLst/>
            </a:prstGeom>
          </p:spPr>
          <p:txBody>
            <a:bodyPr lIns="0" tIns="0" rIns="0" bIns="0" rtlCol="0" anchor="t">
              <a:spAutoFit/>
            </a:bodyPr>
            <a:lstStyle/>
            <a:p>
              <a:pPr algn="l">
                <a:lnSpc>
                  <a:spcPts val="5134"/>
                </a:lnSpc>
              </a:pPr>
              <a:r>
                <a:rPr lang="en-US" sz="3949" b="1">
                  <a:solidFill>
                    <a:srgbClr val="FFFFFF"/>
                  </a:solidFill>
                  <a:latin typeface="Open Sans 2 Bold"/>
                  <a:ea typeface="Open Sans 2 Bold"/>
                  <a:cs typeface="Open Sans 2 Bold"/>
                  <a:sym typeface="Open Sans 2 Bold"/>
                </a:rPr>
                <a:t>01</a:t>
              </a:r>
            </a:p>
          </p:txBody>
        </p:sp>
        <p:sp>
          <p:nvSpPr>
            <p:cNvPr id="11" name="TextBox 11"/>
            <p:cNvSpPr txBox="1"/>
            <p:nvPr/>
          </p:nvSpPr>
          <p:spPr>
            <a:xfrm>
              <a:off x="1345499" y="133350"/>
              <a:ext cx="7190557" cy="1044046"/>
            </a:xfrm>
            <a:prstGeom prst="rect">
              <a:avLst/>
            </a:prstGeom>
          </p:spPr>
          <p:txBody>
            <a:bodyPr lIns="0" tIns="0" rIns="0" bIns="0" rtlCol="0" anchor="t">
              <a:spAutoFit/>
            </a:bodyPr>
            <a:lstStyle/>
            <a:p>
              <a:pPr marL="0" lvl="0" indent="0" algn="l">
                <a:lnSpc>
                  <a:spcPts val="3209"/>
                </a:lnSpc>
              </a:pPr>
              <a:r>
                <a:rPr lang="en-US" sz="2468" b="1">
                  <a:solidFill>
                    <a:srgbClr val="FFFFFF"/>
                  </a:solidFill>
                  <a:latin typeface="Open Sans 2 Bold"/>
                  <a:ea typeface="Open Sans 2 Bold"/>
                  <a:cs typeface="Open Sans 2 Bold"/>
                  <a:sym typeface="Open Sans 2 Bold"/>
                </a:rPr>
                <a:t>How did you write an op-ed about your research for a new audience?</a:t>
              </a:r>
            </a:p>
          </p:txBody>
        </p:sp>
      </p:grpSp>
      <p:grpSp>
        <p:nvGrpSpPr>
          <p:cNvPr id="12" name="Group 12"/>
          <p:cNvGrpSpPr/>
          <p:nvPr/>
        </p:nvGrpSpPr>
        <p:grpSpPr>
          <a:xfrm>
            <a:off x="10614749" y="3042624"/>
            <a:ext cx="6402042" cy="597535"/>
            <a:chOff x="0" y="0"/>
            <a:chExt cx="8536056" cy="796713"/>
          </a:xfrm>
        </p:grpSpPr>
        <p:sp>
          <p:nvSpPr>
            <p:cNvPr id="13" name="TextBox 13"/>
            <p:cNvSpPr txBox="1"/>
            <p:nvPr/>
          </p:nvSpPr>
          <p:spPr>
            <a:xfrm>
              <a:off x="0" y="-38100"/>
              <a:ext cx="1027877" cy="834813"/>
            </a:xfrm>
            <a:prstGeom prst="rect">
              <a:avLst/>
            </a:prstGeom>
          </p:spPr>
          <p:txBody>
            <a:bodyPr lIns="0" tIns="0" rIns="0" bIns="0" rtlCol="0" anchor="t">
              <a:spAutoFit/>
            </a:bodyPr>
            <a:lstStyle/>
            <a:p>
              <a:pPr algn="l">
                <a:lnSpc>
                  <a:spcPts val="5134"/>
                </a:lnSpc>
              </a:pPr>
              <a:r>
                <a:rPr lang="en-US" sz="3949" b="1">
                  <a:solidFill>
                    <a:srgbClr val="FFFFFF"/>
                  </a:solidFill>
                  <a:latin typeface="Open Sans 2 Bold"/>
                  <a:ea typeface="Open Sans 2 Bold"/>
                  <a:cs typeface="Open Sans 2 Bold"/>
                  <a:sym typeface="Open Sans 2 Bold"/>
                </a:rPr>
                <a:t>02</a:t>
              </a:r>
            </a:p>
          </p:txBody>
        </p:sp>
        <p:sp>
          <p:nvSpPr>
            <p:cNvPr id="14" name="TextBox 14"/>
            <p:cNvSpPr txBox="1"/>
            <p:nvPr/>
          </p:nvSpPr>
          <p:spPr>
            <a:xfrm>
              <a:off x="1345499" y="123825"/>
              <a:ext cx="7190557" cy="532342"/>
            </a:xfrm>
            <a:prstGeom prst="rect">
              <a:avLst/>
            </a:prstGeom>
          </p:spPr>
          <p:txBody>
            <a:bodyPr lIns="0" tIns="0" rIns="0" bIns="0" rtlCol="0" anchor="t">
              <a:spAutoFit/>
            </a:bodyPr>
            <a:lstStyle/>
            <a:p>
              <a:pPr marL="0" lvl="0" indent="0" algn="l">
                <a:lnSpc>
                  <a:spcPts val="3249"/>
                </a:lnSpc>
              </a:pPr>
              <a:r>
                <a:rPr lang="en-US" sz="2499" b="1">
                  <a:solidFill>
                    <a:srgbClr val="FFFFFF"/>
                  </a:solidFill>
                  <a:latin typeface="Open Sans 2 Bold"/>
                  <a:ea typeface="Open Sans 2 Bold"/>
                  <a:cs typeface="Open Sans 2 Bold"/>
                  <a:sym typeface="Open Sans 2 Bold"/>
                </a:rPr>
                <a:t>Who were you trying to reach?</a:t>
              </a:r>
            </a:p>
          </p:txBody>
        </p:sp>
      </p:grpSp>
      <p:grpSp>
        <p:nvGrpSpPr>
          <p:cNvPr id="15" name="Group 15"/>
          <p:cNvGrpSpPr/>
          <p:nvPr/>
        </p:nvGrpSpPr>
        <p:grpSpPr>
          <a:xfrm>
            <a:off x="10614749" y="4545012"/>
            <a:ext cx="6402042" cy="597535"/>
            <a:chOff x="0" y="0"/>
            <a:chExt cx="8536056" cy="796713"/>
          </a:xfrm>
        </p:grpSpPr>
        <p:sp>
          <p:nvSpPr>
            <p:cNvPr id="16" name="TextBox 16"/>
            <p:cNvSpPr txBox="1"/>
            <p:nvPr/>
          </p:nvSpPr>
          <p:spPr>
            <a:xfrm>
              <a:off x="0" y="-38100"/>
              <a:ext cx="1027877" cy="834813"/>
            </a:xfrm>
            <a:prstGeom prst="rect">
              <a:avLst/>
            </a:prstGeom>
          </p:spPr>
          <p:txBody>
            <a:bodyPr lIns="0" tIns="0" rIns="0" bIns="0" rtlCol="0" anchor="t">
              <a:spAutoFit/>
            </a:bodyPr>
            <a:lstStyle/>
            <a:p>
              <a:pPr algn="l">
                <a:lnSpc>
                  <a:spcPts val="5134"/>
                </a:lnSpc>
              </a:pPr>
              <a:r>
                <a:rPr lang="en-US" sz="3949" b="1">
                  <a:solidFill>
                    <a:srgbClr val="FFFFFF"/>
                  </a:solidFill>
                  <a:latin typeface="Open Sans 2 Bold"/>
                  <a:ea typeface="Open Sans 2 Bold"/>
                  <a:cs typeface="Open Sans 2 Bold"/>
                  <a:sym typeface="Open Sans 2 Bold"/>
                </a:rPr>
                <a:t>03</a:t>
              </a:r>
            </a:p>
          </p:txBody>
        </p:sp>
        <p:sp>
          <p:nvSpPr>
            <p:cNvPr id="17" name="TextBox 17"/>
            <p:cNvSpPr txBox="1"/>
            <p:nvPr/>
          </p:nvSpPr>
          <p:spPr>
            <a:xfrm>
              <a:off x="1345499" y="123825"/>
              <a:ext cx="7190557" cy="532342"/>
            </a:xfrm>
            <a:prstGeom prst="rect">
              <a:avLst/>
            </a:prstGeom>
          </p:spPr>
          <p:txBody>
            <a:bodyPr lIns="0" tIns="0" rIns="0" bIns="0" rtlCol="0" anchor="t">
              <a:spAutoFit/>
            </a:bodyPr>
            <a:lstStyle/>
            <a:p>
              <a:pPr marL="0" lvl="0" indent="0" algn="l">
                <a:lnSpc>
                  <a:spcPts val="3249"/>
                </a:lnSpc>
              </a:pPr>
              <a:r>
                <a:rPr lang="en-US" sz="2499" b="1">
                  <a:solidFill>
                    <a:srgbClr val="FFFFFF"/>
                  </a:solidFill>
                  <a:latin typeface="Open Sans 2 Bold"/>
                  <a:ea typeface="Open Sans 2 Bold"/>
                  <a:cs typeface="Open Sans 2 Bold"/>
                  <a:sym typeface="Open Sans 2 Bold"/>
                </a:rPr>
                <a:t>What did you learn?</a:t>
              </a:r>
            </a:p>
          </p:txBody>
        </p:sp>
      </p:grpSp>
      <p:grpSp>
        <p:nvGrpSpPr>
          <p:cNvPr id="18" name="Group 18"/>
          <p:cNvGrpSpPr/>
          <p:nvPr/>
        </p:nvGrpSpPr>
        <p:grpSpPr>
          <a:xfrm>
            <a:off x="10614749" y="6047401"/>
            <a:ext cx="6402042" cy="901700"/>
            <a:chOff x="0" y="0"/>
            <a:chExt cx="8536056" cy="1202267"/>
          </a:xfrm>
        </p:grpSpPr>
        <p:sp>
          <p:nvSpPr>
            <p:cNvPr id="19" name="TextBox 19"/>
            <p:cNvSpPr txBox="1"/>
            <p:nvPr/>
          </p:nvSpPr>
          <p:spPr>
            <a:xfrm>
              <a:off x="0" y="-38100"/>
              <a:ext cx="1027877" cy="834813"/>
            </a:xfrm>
            <a:prstGeom prst="rect">
              <a:avLst/>
            </a:prstGeom>
          </p:spPr>
          <p:txBody>
            <a:bodyPr lIns="0" tIns="0" rIns="0" bIns="0" rtlCol="0" anchor="t">
              <a:spAutoFit/>
            </a:bodyPr>
            <a:lstStyle/>
            <a:p>
              <a:pPr algn="l">
                <a:lnSpc>
                  <a:spcPts val="5134"/>
                </a:lnSpc>
              </a:pPr>
              <a:r>
                <a:rPr lang="en-US" sz="3949" b="1">
                  <a:solidFill>
                    <a:srgbClr val="FFFFFF"/>
                  </a:solidFill>
                  <a:latin typeface="Open Sans 2 Bold"/>
                  <a:ea typeface="Open Sans 2 Bold"/>
                  <a:cs typeface="Open Sans 2 Bold"/>
                  <a:sym typeface="Open Sans 2 Bold"/>
                </a:rPr>
                <a:t>04</a:t>
              </a:r>
            </a:p>
          </p:txBody>
        </p:sp>
        <p:sp>
          <p:nvSpPr>
            <p:cNvPr id="20" name="TextBox 20"/>
            <p:cNvSpPr txBox="1"/>
            <p:nvPr/>
          </p:nvSpPr>
          <p:spPr>
            <a:xfrm>
              <a:off x="1345499" y="123825"/>
              <a:ext cx="7190557" cy="1078442"/>
            </a:xfrm>
            <a:prstGeom prst="rect">
              <a:avLst/>
            </a:prstGeom>
          </p:spPr>
          <p:txBody>
            <a:bodyPr lIns="0" tIns="0" rIns="0" bIns="0" rtlCol="0" anchor="t">
              <a:spAutoFit/>
            </a:bodyPr>
            <a:lstStyle/>
            <a:p>
              <a:pPr marL="0" lvl="0" indent="0" algn="l">
                <a:lnSpc>
                  <a:spcPts val="3249"/>
                </a:lnSpc>
              </a:pPr>
              <a:r>
                <a:rPr lang="en-US" sz="2499" b="1">
                  <a:solidFill>
                    <a:srgbClr val="FFFFFF"/>
                  </a:solidFill>
                  <a:latin typeface="Open Sans 2 Bold"/>
                  <a:ea typeface="Open Sans 2 Bold"/>
                  <a:cs typeface="Open Sans 2 Bold"/>
                  <a:sym typeface="Open Sans 2 Bold"/>
                </a:rPr>
                <a:t>What academic habits do you need to let go of?</a:t>
              </a:r>
            </a:p>
          </p:txBody>
        </p:sp>
      </p:grpSp>
      <p:grpSp>
        <p:nvGrpSpPr>
          <p:cNvPr id="21" name="Group 21"/>
          <p:cNvGrpSpPr/>
          <p:nvPr/>
        </p:nvGrpSpPr>
        <p:grpSpPr>
          <a:xfrm>
            <a:off x="10614749" y="7845064"/>
            <a:ext cx="6402042" cy="597535"/>
            <a:chOff x="0" y="0"/>
            <a:chExt cx="8536056" cy="796713"/>
          </a:xfrm>
        </p:grpSpPr>
        <p:sp>
          <p:nvSpPr>
            <p:cNvPr id="22" name="TextBox 22"/>
            <p:cNvSpPr txBox="1"/>
            <p:nvPr/>
          </p:nvSpPr>
          <p:spPr>
            <a:xfrm>
              <a:off x="0" y="-38100"/>
              <a:ext cx="1027877" cy="834813"/>
            </a:xfrm>
            <a:prstGeom prst="rect">
              <a:avLst/>
            </a:prstGeom>
          </p:spPr>
          <p:txBody>
            <a:bodyPr lIns="0" tIns="0" rIns="0" bIns="0" rtlCol="0" anchor="t">
              <a:spAutoFit/>
            </a:bodyPr>
            <a:lstStyle/>
            <a:p>
              <a:pPr algn="l">
                <a:lnSpc>
                  <a:spcPts val="5134"/>
                </a:lnSpc>
              </a:pPr>
              <a:r>
                <a:rPr lang="en-US" sz="3949" b="1">
                  <a:solidFill>
                    <a:srgbClr val="FFFFFF"/>
                  </a:solidFill>
                  <a:latin typeface="Open Sans 2 Bold"/>
                  <a:ea typeface="Open Sans 2 Bold"/>
                  <a:cs typeface="Open Sans 2 Bold"/>
                  <a:sym typeface="Open Sans 2 Bold"/>
                </a:rPr>
                <a:t>05</a:t>
              </a:r>
            </a:p>
          </p:txBody>
        </p:sp>
        <p:sp>
          <p:nvSpPr>
            <p:cNvPr id="23" name="TextBox 23"/>
            <p:cNvSpPr txBox="1"/>
            <p:nvPr/>
          </p:nvSpPr>
          <p:spPr>
            <a:xfrm>
              <a:off x="1345499" y="123825"/>
              <a:ext cx="7190557" cy="532342"/>
            </a:xfrm>
            <a:prstGeom prst="rect">
              <a:avLst/>
            </a:prstGeom>
          </p:spPr>
          <p:txBody>
            <a:bodyPr lIns="0" tIns="0" rIns="0" bIns="0" rtlCol="0" anchor="t">
              <a:spAutoFit/>
            </a:bodyPr>
            <a:lstStyle/>
            <a:p>
              <a:pPr marL="0" lvl="0" indent="0" algn="l">
                <a:lnSpc>
                  <a:spcPts val="3249"/>
                </a:lnSpc>
              </a:pPr>
              <a:r>
                <a:rPr lang="en-US" sz="2499" b="1">
                  <a:solidFill>
                    <a:srgbClr val="FFFFFF"/>
                  </a:solidFill>
                  <a:latin typeface="Open Sans 2 Bold"/>
                  <a:ea typeface="Open Sans 2 Bold"/>
                  <a:cs typeface="Open Sans 2 Bold"/>
                  <a:sym typeface="Open Sans 2 Bold"/>
                </a:rPr>
                <a:t>One piece of advice?</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1444978" cy="812800"/>
          </a:xfrm>
        </p:grpSpPr>
        <p:sp>
          <p:nvSpPr>
            <p:cNvPr id="3" name="Freeform 3"/>
            <p:cNvSpPr/>
            <p:nvPr/>
          </p:nvSpPr>
          <p:spPr>
            <a:xfrm>
              <a:off x="0" y="0"/>
              <a:ext cx="1444978" cy="812800"/>
            </a:xfrm>
            <a:custGeom>
              <a:avLst/>
              <a:gdLst/>
              <a:ahLst/>
              <a:cxnLst/>
              <a:rect l="l" t="t" r="r" b="b"/>
              <a:pathLst>
                <a:path w="1444978" h="812800">
                  <a:moveTo>
                    <a:pt x="0" y="0"/>
                  </a:moveTo>
                  <a:lnTo>
                    <a:pt x="1444978" y="0"/>
                  </a:lnTo>
                  <a:lnTo>
                    <a:pt x="1444978" y="812800"/>
                  </a:lnTo>
                  <a:lnTo>
                    <a:pt x="0" y="812800"/>
                  </a:lnTo>
                  <a:close/>
                </a:path>
              </a:pathLst>
            </a:custGeom>
            <a:blipFill>
              <a:blip r:embed="rId2"/>
              <a:stretch>
                <a:fillRect t="-9333" b="-9333"/>
              </a:stretch>
            </a:blipFill>
          </p:spPr>
          <p:txBody>
            <a:bodyPr/>
            <a:lstStyle/>
            <a:p>
              <a:endParaRPr lang="en-US"/>
            </a:p>
          </p:txBody>
        </p:sp>
      </p:grpSp>
      <p:grpSp>
        <p:nvGrpSpPr>
          <p:cNvPr id="4" name="Group 4"/>
          <p:cNvGrpSpPr/>
          <p:nvPr/>
        </p:nvGrpSpPr>
        <p:grpSpPr>
          <a:xfrm>
            <a:off x="7970324" y="2095685"/>
            <a:ext cx="9040494" cy="6095629"/>
            <a:chOff x="0" y="0"/>
            <a:chExt cx="12053992" cy="8127505"/>
          </a:xfrm>
        </p:grpSpPr>
        <p:sp>
          <p:nvSpPr>
            <p:cNvPr id="5" name="TextBox 5"/>
            <p:cNvSpPr txBox="1"/>
            <p:nvPr/>
          </p:nvSpPr>
          <p:spPr>
            <a:xfrm>
              <a:off x="0" y="3708884"/>
              <a:ext cx="10607073" cy="4418621"/>
            </a:xfrm>
            <a:prstGeom prst="rect">
              <a:avLst/>
            </a:prstGeom>
          </p:spPr>
          <p:txBody>
            <a:bodyPr lIns="0" tIns="0" rIns="0" bIns="0" rtlCol="0" anchor="t">
              <a:spAutoFit/>
            </a:bodyPr>
            <a:lstStyle/>
            <a:p>
              <a:pPr marL="0" lvl="0" indent="0" algn="l">
                <a:lnSpc>
                  <a:spcPts val="8840"/>
                </a:lnSpc>
              </a:pPr>
              <a:r>
                <a:rPr lang="en-US" sz="6800" b="1">
                  <a:solidFill>
                    <a:srgbClr val="FFFFFF"/>
                  </a:solidFill>
                  <a:latin typeface="Open Sans 2 Bold"/>
                  <a:ea typeface="Open Sans 2 Bold"/>
                  <a:cs typeface="Open Sans 2 Bold"/>
                  <a:sym typeface="Open Sans 2 Bold"/>
                </a:rPr>
                <a:t>What is your opinion on the idea?</a:t>
              </a:r>
            </a:p>
          </p:txBody>
        </p:sp>
        <p:sp>
          <p:nvSpPr>
            <p:cNvPr id="6" name="TextBox 6"/>
            <p:cNvSpPr txBox="1"/>
            <p:nvPr/>
          </p:nvSpPr>
          <p:spPr>
            <a:xfrm>
              <a:off x="0" y="-76200"/>
              <a:ext cx="12053992" cy="2932765"/>
            </a:xfrm>
            <a:prstGeom prst="rect">
              <a:avLst/>
            </a:prstGeom>
          </p:spPr>
          <p:txBody>
            <a:bodyPr lIns="0" tIns="0" rIns="0" bIns="0" rtlCol="0" anchor="t">
              <a:spAutoFit/>
            </a:bodyPr>
            <a:lstStyle/>
            <a:p>
              <a:pPr marL="0" lvl="0" indent="0" algn="l">
                <a:lnSpc>
                  <a:spcPts val="8840"/>
                </a:lnSpc>
              </a:pPr>
              <a:r>
                <a:rPr lang="en-US" sz="6800" b="1">
                  <a:solidFill>
                    <a:srgbClr val="FFFFFF"/>
                  </a:solidFill>
                  <a:latin typeface="Open Sans 2 Bold"/>
                  <a:ea typeface="Open Sans 2 Bold"/>
                  <a:cs typeface="Open Sans 2 Bold"/>
                  <a:sym typeface="Open Sans 2 Bold"/>
                </a:rPr>
                <a:t>What is ONE idea you have?</a:t>
              </a:r>
            </a:p>
          </p:txBody>
        </p:sp>
      </p:grpSp>
      <p:sp>
        <p:nvSpPr>
          <p:cNvPr id="7" name="Freeform 7"/>
          <p:cNvSpPr/>
          <p:nvPr/>
        </p:nvSpPr>
        <p:spPr>
          <a:xfrm>
            <a:off x="1567077" y="1608026"/>
            <a:ext cx="5039658" cy="7070949"/>
          </a:xfrm>
          <a:custGeom>
            <a:avLst/>
            <a:gdLst/>
            <a:ahLst/>
            <a:cxnLst/>
            <a:rect l="l" t="t" r="r" b="b"/>
            <a:pathLst>
              <a:path w="5039658" h="7070949">
                <a:moveTo>
                  <a:pt x="0" y="0"/>
                </a:moveTo>
                <a:lnTo>
                  <a:pt x="5039658" y="0"/>
                </a:lnTo>
                <a:lnTo>
                  <a:pt x="5039658" y="7070948"/>
                </a:lnTo>
                <a:lnTo>
                  <a:pt x="0" y="707094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675241" y="-2716295"/>
            <a:ext cx="21543612" cy="14326502"/>
          </a:xfrm>
          <a:custGeom>
            <a:avLst/>
            <a:gdLst/>
            <a:ahLst/>
            <a:cxnLst/>
            <a:rect l="l" t="t" r="r" b="b"/>
            <a:pathLst>
              <a:path w="21543612" h="14326502">
                <a:moveTo>
                  <a:pt x="0" y="0"/>
                </a:moveTo>
                <a:lnTo>
                  <a:pt x="21543612" y="0"/>
                </a:lnTo>
                <a:lnTo>
                  <a:pt x="21543612" y="14326502"/>
                </a:lnTo>
                <a:lnTo>
                  <a:pt x="0" y="14326502"/>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8412030" y="1254249"/>
            <a:ext cx="8847270" cy="10355958"/>
            <a:chOff x="0" y="0"/>
            <a:chExt cx="11796360" cy="13807944"/>
          </a:xfrm>
        </p:grpSpPr>
        <p:sp>
          <p:nvSpPr>
            <p:cNvPr id="4" name="TextBox 4"/>
            <p:cNvSpPr txBox="1"/>
            <p:nvPr/>
          </p:nvSpPr>
          <p:spPr>
            <a:xfrm>
              <a:off x="0" y="57150"/>
              <a:ext cx="11796360" cy="12631218"/>
            </a:xfrm>
            <a:prstGeom prst="rect">
              <a:avLst/>
            </a:prstGeom>
          </p:spPr>
          <p:txBody>
            <a:bodyPr lIns="0" tIns="0" rIns="0" bIns="0" rtlCol="0" anchor="t">
              <a:spAutoFit/>
            </a:bodyPr>
            <a:lstStyle/>
            <a:p>
              <a:pPr algn="l">
                <a:lnSpc>
                  <a:spcPts val="7480"/>
                </a:lnSpc>
              </a:pPr>
              <a:r>
                <a:rPr lang="en-US" sz="6800" b="1">
                  <a:solidFill>
                    <a:srgbClr val="FFFFFF"/>
                  </a:solidFill>
                  <a:latin typeface="Open Sans 2 Bold"/>
                  <a:ea typeface="Open Sans 2 Bold"/>
                  <a:cs typeface="Open Sans 2 Bold"/>
                  <a:sym typeface="Open Sans 2 Bold"/>
                </a:rPr>
                <a:t>Evidence </a:t>
              </a:r>
            </a:p>
            <a:p>
              <a:pPr algn="l">
                <a:lnSpc>
                  <a:spcPts val="7480"/>
                </a:lnSpc>
              </a:pPr>
              <a:endParaRPr lang="en-US" sz="6800" b="1">
                <a:solidFill>
                  <a:srgbClr val="FFFFFF"/>
                </a:solidFill>
                <a:latin typeface="Open Sans 2 Bold"/>
                <a:ea typeface="Open Sans 2 Bold"/>
                <a:cs typeface="Open Sans 2 Bold"/>
                <a:sym typeface="Open Sans 2 Bold"/>
              </a:endParaRPr>
            </a:p>
            <a:p>
              <a:pPr algn="l">
                <a:lnSpc>
                  <a:spcPts val="7480"/>
                </a:lnSpc>
              </a:pPr>
              <a:r>
                <a:rPr lang="en-US" sz="6800" b="1">
                  <a:solidFill>
                    <a:srgbClr val="FFFFFF"/>
                  </a:solidFill>
                  <a:latin typeface="Open Sans 2 Bold"/>
                  <a:ea typeface="Open Sans 2 Bold"/>
                  <a:cs typeface="Open Sans 2 Bold"/>
                  <a:sym typeface="Open Sans 2 Bold"/>
                </a:rPr>
                <a:t>Stats, reports, expert quotes, </a:t>
              </a:r>
              <a:r>
                <a:rPr lang="en-US" sz="6800" b="1">
                  <a:solidFill>
                    <a:srgbClr val="C1FF72"/>
                  </a:solidFill>
                  <a:latin typeface="Open Sans 2 Bold"/>
                  <a:ea typeface="Open Sans 2 Bold"/>
                  <a:cs typeface="Open Sans 2 Bold"/>
                  <a:sym typeface="Open Sans 2 Bold"/>
                </a:rPr>
                <a:t>academic research</a:t>
              </a:r>
              <a:r>
                <a:rPr lang="en-US" sz="6800" b="1">
                  <a:solidFill>
                    <a:srgbClr val="FFFFFF"/>
                  </a:solidFill>
                  <a:latin typeface="Open Sans 2 Bold"/>
                  <a:ea typeface="Open Sans 2 Bold"/>
                  <a:cs typeface="Open Sans 2 Bold"/>
                  <a:sym typeface="Open Sans 2 Bold"/>
                </a:rPr>
                <a:t>, historical examples, policy, and first-hand experience</a:t>
              </a:r>
            </a:p>
            <a:p>
              <a:pPr algn="l">
                <a:lnSpc>
                  <a:spcPts val="7480"/>
                </a:lnSpc>
              </a:pPr>
              <a:endParaRPr lang="en-US" sz="6800" b="1">
                <a:solidFill>
                  <a:srgbClr val="FFFFFF"/>
                </a:solidFill>
                <a:latin typeface="Open Sans 2 Bold"/>
                <a:ea typeface="Open Sans 2 Bold"/>
                <a:cs typeface="Open Sans 2 Bold"/>
                <a:sym typeface="Open Sans 2 Bold"/>
              </a:endParaRPr>
            </a:p>
            <a:p>
              <a:pPr marL="0" lvl="0" indent="0" algn="l">
                <a:lnSpc>
                  <a:spcPts val="7480"/>
                </a:lnSpc>
              </a:pPr>
              <a:endParaRPr lang="en-US" sz="6800" b="1">
                <a:solidFill>
                  <a:srgbClr val="FFFFFF"/>
                </a:solidFill>
                <a:latin typeface="Open Sans 2 Bold"/>
                <a:ea typeface="Open Sans 2 Bold"/>
                <a:cs typeface="Open Sans 2 Bold"/>
                <a:sym typeface="Open Sans 2 Bold"/>
              </a:endParaRPr>
            </a:p>
          </p:txBody>
        </p:sp>
        <p:sp>
          <p:nvSpPr>
            <p:cNvPr id="5" name="TextBox 5"/>
            <p:cNvSpPr txBox="1"/>
            <p:nvPr/>
          </p:nvSpPr>
          <p:spPr>
            <a:xfrm>
              <a:off x="0" y="13269404"/>
              <a:ext cx="11710629" cy="538540"/>
            </a:xfrm>
            <a:prstGeom prst="rect">
              <a:avLst/>
            </a:prstGeom>
          </p:spPr>
          <p:txBody>
            <a:bodyPr lIns="0" tIns="0" rIns="0" bIns="0" rtlCol="0" anchor="t">
              <a:spAutoFit/>
            </a:bodyPr>
            <a:lstStyle/>
            <a:p>
              <a:pPr algn="l">
                <a:lnSpc>
                  <a:spcPts val="3479"/>
                </a:lnSpc>
              </a:pP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2006E"/>
        </a:solidFill>
        <a:effectLst/>
      </p:bgPr>
    </p:bg>
    <p:spTree>
      <p:nvGrpSpPr>
        <p:cNvPr id="1" name=""/>
        <p:cNvGrpSpPr/>
        <p:nvPr/>
      </p:nvGrpSpPr>
      <p:grpSpPr>
        <a:xfrm>
          <a:off x="0" y="0"/>
          <a:ext cx="0" cy="0"/>
          <a:chOff x="0" y="0"/>
          <a:chExt cx="0" cy="0"/>
        </a:xfrm>
      </p:grpSpPr>
      <p:sp>
        <p:nvSpPr>
          <p:cNvPr id="2" name="Freeform 2"/>
          <p:cNvSpPr/>
          <p:nvPr/>
        </p:nvSpPr>
        <p:spPr>
          <a:xfrm>
            <a:off x="1028700" y="471985"/>
            <a:ext cx="10338069" cy="9343030"/>
          </a:xfrm>
          <a:custGeom>
            <a:avLst/>
            <a:gdLst/>
            <a:ahLst/>
            <a:cxnLst/>
            <a:rect l="l" t="t" r="r" b="b"/>
            <a:pathLst>
              <a:path w="10338069" h="9343030">
                <a:moveTo>
                  <a:pt x="0" y="0"/>
                </a:moveTo>
                <a:lnTo>
                  <a:pt x="10338069" y="0"/>
                </a:lnTo>
                <a:lnTo>
                  <a:pt x="10338069" y="9343030"/>
                </a:lnTo>
                <a:lnTo>
                  <a:pt x="0" y="934303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11859064" y="1903260"/>
            <a:ext cx="5834899" cy="7023372"/>
          </a:xfrm>
          <a:prstGeom prst="rect">
            <a:avLst/>
          </a:prstGeom>
        </p:spPr>
        <p:txBody>
          <a:bodyPr lIns="0" tIns="0" rIns="0" bIns="0" rtlCol="0" anchor="t">
            <a:spAutoFit/>
          </a:bodyPr>
          <a:lstStyle/>
          <a:p>
            <a:pPr algn="l">
              <a:lnSpc>
                <a:spcPts val="5040"/>
              </a:lnSpc>
            </a:pPr>
            <a:r>
              <a:rPr lang="en-US" sz="3600">
                <a:solidFill>
                  <a:srgbClr val="FFFFFF"/>
                </a:solidFill>
                <a:latin typeface="Arimo"/>
                <a:ea typeface="Arimo"/>
                <a:cs typeface="Arimo"/>
                <a:sym typeface="Arimo"/>
              </a:rPr>
              <a:t>JafariNaimi, N. (2018). “Our Bodies in the Trolley’s Path, or Why Self-driving Cars Must *Not* Be Programmed to Kill,” in </a:t>
            </a:r>
            <a:r>
              <a:rPr lang="en-US" sz="3600" i="1">
                <a:solidFill>
                  <a:srgbClr val="FFFFFF"/>
                </a:solidFill>
                <a:latin typeface="Arimo Italics"/>
                <a:ea typeface="Arimo Italics"/>
                <a:cs typeface="Arimo Italics"/>
                <a:sym typeface="Arimo Italics"/>
              </a:rPr>
              <a:t>Science, Technology, &amp; Human Values</a:t>
            </a:r>
            <a:r>
              <a:rPr lang="en-US" sz="3600">
                <a:solidFill>
                  <a:srgbClr val="FFFFFF"/>
                </a:solidFill>
                <a:latin typeface="Arimo"/>
                <a:ea typeface="Arimo"/>
                <a:cs typeface="Arimo"/>
                <a:sym typeface="Arimo"/>
              </a:rPr>
              <a:t>.</a:t>
            </a:r>
          </a:p>
          <a:p>
            <a:pPr algn="l">
              <a:lnSpc>
                <a:spcPts val="5040"/>
              </a:lnSpc>
            </a:pPr>
            <a:endParaRPr lang="en-US" sz="3600">
              <a:solidFill>
                <a:srgbClr val="FFFFFF"/>
              </a:solidFill>
              <a:latin typeface="Arimo"/>
              <a:ea typeface="Arimo"/>
              <a:cs typeface="Arimo"/>
              <a:sym typeface="Arimo"/>
            </a:endParaRPr>
          </a:p>
          <a:p>
            <a:pPr algn="l">
              <a:lnSpc>
                <a:spcPts val="5040"/>
              </a:lnSpc>
            </a:pPr>
            <a:r>
              <a:rPr lang="en-US" sz="3600" u="sng">
                <a:solidFill>
                  <a:srgbClr val="FFFFFF"/>
                </a:solidFill>
                <a:latin typeface="Arimo"/>
                <a:ea typeface="Arimo"/>
                <a:cs typeface="Arimo"/>
                <a:sym typeface="Arimo"/>
                <a:hlinkClick r:id="rId3" tooltip="https://journals.sagepub.com/doi/full/10.1177/0162243917718942?casa_token=qhby97zDIYkAAAAA%3AHpeyqCjFPO2uyUTXkXRVM9bxAi6wmg6th9_asC01V1Y4733aYL7otpVgxhfWhd3NhfrUP5g2tvy2"/>
              </a:rPr>
              <a:t>https://journals.sagepub.com/doi/full/10.1177/0162243917718942?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2006E"/>
        </a:solidFill>
        <a:effectLst/>
      </p:bgPr>
    </p:bg>
    <p:spTree>
      <p:nvGrpSpPr>
        <p:cNvPr id="1" name=""/>
        <p:cNvGrpSpPr/>
        <p:nvPr/>
      </p:nvGrpSpPr>
      <p:grpSpPr>
        <a:xfrm>
          <a:off x="0" y="0"/>
          <a:ext cx="0" cy="0"/>
          <a:chOff x="0" y="0"/>
          <a:chExt cx="0" cy="0"/>
        </a:xfrm>
      </p:grpSpPr>
      <p:sp>
        <p:nvSpPr>
          <p:cNvPr id="2" name="TextBox 2"/>
          <p:cNvSpPr txBox="1"/>
          <p:nvPr/>
        </p:nvSpPr>
        <p:spPr>
          <a:xfrm>
            <a:off x="1028700" y="2845528"/>
            <a:ext cx="7391400" cy="5844772"/>
          </a:xfrm>
          <a:prstGeom prst="rect">
            <a:avLst/>
          </a:prstGeom>
        </p:spPr>
        <p:txBody>
          <a:bodyPr lIns="0" tIns="0" rIns="0" bIns="0" rtlCol="0" anchor="t">
            <a:spAutoFit/>
          </a:bodyPr>
          <a:lstStyle/>
          <a:p>
            <a:pPr algn="l">
              <a:lnSpc>
                <a:spcPts val="3359"/>
              </a:lnSpc>
              <a:spcBef>
                <a:spcPct val="0"/>
              </a:spcBef>
            </a:pPr>
            <a:r>
              <a:rPr lang="en-US" sz="2400" b="1">
                <a:gradFill>
                  <a:gsLst>
                    <a:gs pos="0">
                      <a:srgbClr val="FF3131">
                        <a:alpha val="100000"/>
                      </a:srgbClr>
                    </a:gs>
                    <a:gs pos="100000">
                      <a:srgbClr val="FF914D">
                        <a:alpha val="100000"/>
                      </a:srgbClr>
                    </a:gs>
                  </a:gsLst>
                  <a:lin ang="0"/>
                </a:gradFill>
                <a:latin typeface="Open Sans 2 Bold"/>
                <a:ea typeface="Open Sans 2 Bold"/>
                <a:cs typeface="Open Sans 2 Bold"/>
                <a:sym typeface="Open Sans 2 Bold"/>
              </a:rPr>
              <a:t>Before</a:t>
            </a:r>
          </a:p>
          <a:p>
            <a:pPr algn="l">
              <a:lnSpc>
                <a:spcPts val="3359"/>
              </a:lnSpc>
              <a:spcBef>
                <a:spcPct val="0"/>
              </a:spcBef>
            </a:pPr>
            <a:r>
              <a:rPr lang="en-US" sz="2400" b="1">
                <a:gradFill>
                  <a:gsLst>
                    <a:gs pos="0">
                      <a:srgbClr val="FF3131">
                        <a:alpha val="100000"/>
                      </a:srgbClr>
                    </a:gs>
                    <a:gs pos="100000">
                      <a:srgbClr val="FF914D">
                        <a:alpha val="100000"/>
                      </a:srgbClr>
                    </a:gs>
                  </a:gsLst>
                  <a:lin ang="0"/>
                </a:gradFill>
                <a:latin typeface="Open Sans 2 Bold"/>
                <a:ea typeface="Open Sans 2 Bold"/>
                <a:cs typeface="Open Sans 2 Bold"/>
                <a:sym typeface="Open Sans 2 Bold"/>
              </a:rPr>
              <a:t>“The 1907 case of Lewis v. Amorous is a telling precedent. Mrs. R. M. Lewis suing after the death of her son, Branch Lewis, Jr. confronted a legal tide already turning away from systemic accountability. The parallels are striking. According to the pleadings, children were skating in the streets and Branch Lewis, Jr. was watching the other children skate; he then “started across the street” when he was struck. The judge ultimately put the blame on the “negligent” driver who, as it happened, was not the owner.”</a:t>
            </a:r>
          </a:p>
          <a:p>
            <a:pPr algn="l">
              <a:lnSpc>
                <a:spcPts val="3359"/>
              </a:lnSpc>
              <a:spcBef>
                <a:spcPct val="0"/>
              </a:spcBef>
            </a:pPr>
            <a:endParaRPr lang="en-US" sz="2400" b="1">
              <a:gradFill>
                <a:gsLst>
                  <a:gs pos="0">
                    <a:srgbClr val="FF3131">
                      <a:alpha val="100000"/>
                    </a:srgbClr>
                  </a:gs>
                  <a:gs pos="100000">
                    <a:srgbClr val="FF914D">
                      <a:alpha val="100000"/>
                    </a:srgbClr>
                  </a:gs>
                </a:gsLst>
                <a:lin ang="0"/>
              </a:gradFill>
              <a:latin typeface="Open Sans 2 Bold"/>
              <a:ea typeface="Open Sans 2 Bold"/>
              <a:cs typeface="Open Sans 2 Bold"/>
              <a:sym typeface="Open Sans 2 Bold"/>
            </a:endParaRPr>
          </a:p>
        </p:txBody>
      </p:sp>
      <p:sp>
        <p:nvSpPr>
          <p:cNvPr id="3" name="TextBox 3"/>
          <p:cNvSpPr txBox="1"/>
          <p:nvPr/>
        </p:nvSpPr>
        <p:spPr>
          <a:xfrm>
            <a:off x="9639300" y="2966462"/>
            <a:ext cx="7620000" cy="5425655"/>
          </a:xfrm>
          <a:prstGeom prst="rect">
            <a:avLst/>
          </a:prstGeom>
        </p:spPr>
        <p:txBody>
          <a:bodyPr lIns="0" tIns="0" rIns="0" bIns="0" rtlCol="0" anchor="t">
            <a:spAutoFit/>
          </a:bodyPr>
          <a:lstStyle/>
          <a:p>
            <a:pPr algn="l">
              <a:lnSpc>
                <a:spcPts val="3359"/>
              </a:lnSpc>
              <a:spcBef>
                <a:spcPct val="0"/>
              </a:spcBef>
            </a:pPr>
            <a:r>
              <a:rPr lang="en-US" sz="2400" b="1">
                <a:solidFill>
                  <a:srgbClr val="C1FF72"/>
                </a:solidFill>
                <a:latin typeface="Open Sans 2 Bold"/>
                <a:ea typeface="Open Sans 2 Bold"/>
                <a:cs typeface="Open Sans 2 Bold"/>
                <a:sym typeface="Open Sans 2 Bold"/>
              </a:rPr>
              <a:t>After</a:t>
            </a:r>
          </a:p>
          <a:p>
            <a:pPr algn="l">
              <a:lnSpc>
                <a:spcPts val="3359"/>
              </a:lnSpc>
              <a:spcBef>
                <a:spcPct val="0"/>
              </a:spcBef>
            </a:pPr>
            <a:r>
              <a:rPr lang="en-US" sz="2400" b="1">
                <a:solidFill>
                  <a:srgbClr val="C1FF72"/>
                </a:solidFill>
                <a:latin typeface="Open Sans 2 Bold"/>
                <a:ea typeface="Open Sans 2 Bold"/>
                <a:cs typeface="Open Sans 2 Bold"/>
                <a:sym typeface="Open Sans 2 Bold"/>
              </a:rPr>
              <a:t>“In 1905, three years before Ford released its Model T, a car struck and killed Branch Lewis Jr. His mother sued, only to confront a legal system already shifting away from systemic accountability. The 1907 ruling in Lewis v. Amorous set an important precedent. According to the pleadings, children were skating and playing in the street, and Branch Lewis Jr., watching the others, “started across the street” when he was struck. The court ultimately placed responsibility solely on the “negligent” driver, who, as it happened, was not the car’s owner.”</a:t>
            </a:r>
          </a:p>
        </p:txBody>
      </p:sp>
      <p:sp>
        <p:nvSpPr>
          <p:cNvPr id="4" name="TextBox 4"/>
          <p:cNvSpPr txBox="1"/>
          <p:nvPr/>
        </p:nvSpPr>
        <p:spPr>
          <a:xfrm>
            <a:off x="3048000" y="9115690"/>
            <a:ext cx="13182600" cy="479618"/>
          </a:xfrm>
          <a:prstGeom prst="rect">
            <a:avLst/>
          </a:prstGeom>
        </p:spPr>
        <p:txBody>
          <a:bodyPr wrap="square" lIns="0" tIns="0" rIns="0" bIns="0" rtlCol="0" anchor="t">
            <a:spAutoFit/>
          </a:bodyPr>
          <a:lstStyle/>
          <a:p>
            <a:pPr algn="ctr">
              <a:lnSpc>
                <a:spcPts val="4016"/>
              </a:lnSpc>
              <a:spcBef>
                <a:spcPct val="0"/>
              </a:spcBef>
            </a:pPr>
            <a:r>
              <a:rPr lang="en-US" sz="2868" b="1" dirty="0">
                <a:solidFill>
                  <a:srgbClr val="FFFFFF"/>
                </a:solidFill>
                <a:latin typeface="Open Sans 2 Bold"/>
                <a:ea typeface="Open Sans 2 Bold"/>
                <a:cs typeface="Open Sans 2 Bold"/>
                <a:sym typeface="Open Sans 2 Bold"/>
              </a:rPr>
              <a:t>Nassim Parvin thanks Stefan Milne for this editorial suggestion!</a:t>
            </a:r>
          </a:p>
        </p:txBody>
      </p:sp>
      <p:sp>
        <p:nvSpPr>
          <p:cNvPr id="5" name="TextBox 5"/>
          <p:cNvSpPr txBox="1"/>
          <p:nvPr/>
        </p:nvSpPr>
        <p:spPr>
          <a:xfrm>
            <a:off x="1620398" y="743959"/>
            <a:ext cx="15047203" cy="1552542"/>
          </a:xfrm>
          <a:prstGeom prst="rect">
            <a:avLst/>
          </a:prstGeom>
        </p:spPr>
        <p:txBody>
          <a:bodyPr lIns="0" tIns="0" rIns="0" bIns="0" rtlCol="0" anchor="t">
            <a:spAutoFit/>
          </a:bodyPr>
          <a:lstStyle/>
          <a:p>
            <a:pPr marL="0" lvl="0" indent="0" algn="ctr">
              <a:lnSpc>
                <a:spcPts val="6120"/>
              </a:lnSpc>
            </a:pPr>
            <a:r>
              <a:rPr lang="en-US" sz="5100" b="1">
                <a:solidFill>
                  <a:srgbClr val="FFFFFF"/>
                </a:solidFill>
                <a:latin typeface="Open Sans 2 Bold"/>
                <a:ea typeface="Open Sans 2 Bold"/>
                <a:cs typeface="Open Sans 2 Bold"/>
                <a:sym typeface="Open Sans 2 Bold"/>
              </a:rPr>
              <a:t>It’s not easy to write about your academic research for a general audience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2006E"/>
        </a:solidFill>
        <a:effectLst/>
      </p:bgPr>
    </p:bg>
    <p:spTree>
      <p:nvGrpSpPr>
        <p:cNvPr id="1" name=""/>
        <p:cNvGrpSpPr/>
        <p:nvPr/>
      </p:nvGrpSpPr>
      <p:grpSpPr>
        <a:xfrm>
          <a:off x="0" y="0"/>
          <a:ext cx="0" cy="0"/>
          <a:chOff x="0" y="0"/>
          <a:chExt cx="0" cy="0"/>
        </a:xfrm>
      </p:grpSpPr>
      <p:sp>
        <p:nvSpPr>
          <p:cNvPr id="2" name="Freeform 2"/>
          <p:cNvSpPr/>
          <p:nvPr/>
        </p:nvSpPr>
        <p:spPr>
          <a:xfrm>
            <a:off x="2087349" y="439066"/>
            <a:ext cx="7056651" cy="9408868"/>
          </a:xfrm>
          <a:custGeom>
            <a:avLst/>
            <a:gdLst/>
            <a:ahLst/>
            <a:cxnLst/>
            <a:rect l="l" t="t" r="r" b="b"/>
            <a:pathLst>
              <a:path w="7056651" h="9408868">
                <a:moveTo>
                  <a:pt x="0" y="0"/>
                </a:moveTo>
                <a:lnTo>
                  <a:pt x="7056651" y="0"/>
                </a:lnTo>
                <a:lnTo>
                  <a:pt x="7056651" y="9408868"/>
                </a:lnTo>
                <a:lnTo>
                  <a:pt x="0" y="9408868"/>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10446408" y="2575563"/>
            <a:ext cx="6542960" cy="4045585"/>
          </a:xfrm>
          <a:prstGeom prst="rect">
            <a:avLst/>
          </a:prstGeom>
        </p:spPr>
        <p:txBody>
          <a:bodyPr lIns="0" tIns="0" rIns="0" bIns="0" rtlCol="0" anchor="t">
            <a:spAutoFit/>
          </a:bodyPr>
          <a:lstStyle/>
          <a:p>
            <a:pPr algn="l">
              <a:lnSpc>
                <a:spcPts val="6439"/>
              </a:lnSpc>
            </a:pPr>
            <a:r>
              <a:rPr lang="en-US" sz="4599" u="sng" dirty="0">
                <a:solidFill>
                  <a:schemeClr val="bg1"/>
                </a:solidFill>
                <a:latin typeface="Arimo"/>
                <a:ea typeface="Arimo"/>
                <a:cs typeface="Arimo"/>
                <a:sym typeface="Arimo"/>
                <a:hlinkClick r:id="rId3" tooltip="https://www.seattletimes.com/opinion/driverless-technology-is-portrayed-as-safer-but-at-whose-expense">
                  <a:extLst>
                    <a:ext uri="{A12FA001-AC4F-418D-AE19-62706E023703}">
                      <ahyp:hlinkClr xmlns:ahyp="http://schemas.microsoft.com/office/drawing/2018/hyperlinkcolor" val="tx"/>
                    </a:ext>
                  </a:extLst>
                </a:hlinkClick>
              </a:rPr>
              <a:t>https://www.seattletimes.com/opinion/driverless-technology-is-portrayed-as-safer-but-at-whose-expense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675241" y="-2716295"/>
            <a:ext cx="21543612" cy="14326502"/>
          </a:xfrm>
          <a:custGeom>
            <a:avLst/>
            <a:gdLst/>
            <a:ahLst/>
            <a:cxnLst/>
            <a:rect l="l" t="t" r="r" b="b"/>
            <a:pathLst>
              <a:path w="21543612" h="14326502">
                <a:moveTo>
                  <a:pt x="0" y="0"/>
                </a:moveTo>
                <a:lnTo>
                  <a:pt x="21543612" y="0"/>
                </a:lnTo>
                <a:lnTo>
                  <a:pt x="21543612" y="14326502"/>
                </a:lnTo>
                <a:lnTo>
                  <a:pt x="0" y="14326502"/>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10005796" y="1500071"/>
            <a:ext cx="7253504" cy="7409905"/>
            <a:chOff x="0" y="0"/>
            <a:chExt cx="9671339" cy="9879873"/>
          </a:xfrm>
        </p:grpSpPr>
        <p:sp>
          <p:nvSpPr>
            <p:cNvPr id="4" name="TextBox 4"/>
            <p:cNvSpPr txBox="1"/>
            <p:nvPr/>
          </p:nvSpPr>
          <p:spPr>
            <a:xfrm>
              <a:off x="0" y="57150"/>
              <a:ext cx="9671339" cy="8859252"/>
            </a:xfrm>
            <a:prstGeom prst="rect">
              <a:avLst/>
            </a:prstGeom>
          </p:spPr>
          <p:txBody>
            <a:bodyPr lIns="0" tIns="0" rIns="0" bIns="0" rtlCol="0" anchor="t">
              <a:spAutoFit/>
            </a:bodyPr>
            <a:lstStyle/>
            <a:p>
              <a:pPr algn="l">
                <a:lnSpc>
                  <a:spcPts val="7480"/>
                </a:lnSpc>
              </a:pPr>
              <a:r>
                <a:rPr lang="en-US" sz="6800" b="1">
                  <a:solidFill>
                    <a:srgbClr val="FFFFFF"/>
                  </a:solidFill>
                  <a:latin typeface="Open Sans 2 Bold"/>
                  <a:ea typeface="Open Sans 2 Bold"/>
                  <a:cs typeface="Open Sans 2 Bold"/>
                  <a:sym typeface="Open Sans 2 Bold"/>
                </a:rPr>
                <a:t>Evidence </a:t>
              </a:r>
            </a:p>
            <a:p>
              <a:pPr algn="l">
                <a:lnSpc>
                  <a:spcPts val="7480"/>
                </a:lnSpc>
              </a:pPr>
              <a:endParaRPr lang="en-US" sz="6800" b="1">
                <a:solidFill>
                  <a:srgbClr val="FFFFFF"/>
                </a:solidFill>
                <a:latin typeface="Open Sans 2 Bold"/>
                <a:ea typeface="Open Sans 2 Bold"/>
                <a:cs typeface="Open Sans 2 Bold"/>
                <a:sym typeface="Open Sans 2 Bold"/>
              </a:endParaRPr>
            </a:p>
            <a:p>
              <a:pPr marL="0" lvl="0" indent="0" algn="l">
                <a:lnSpc>
                  <a:spcPts val="7480"/>
                </a:lnSpc>
              </a:pPr>
              <a:r>
                <a:rPr lang="en-US" sz="6800" b="1">
                  <a:solidFill>
                    <a:srgbClr val="FFFFFF"/>
                  </a:solidFill>
                  <a:latin typeface="Open Sans 2 Bold"/>
                  <a:ea typeface="Open Sans 2 Bold"/>
                  <a:cs typeface="Open Sans 2 Bold"/>
                  <a:sym typeface="Open Sans 2 Bold"/>
                </a:rPr>
                <a:t>List two to three examples of research to support your opinion </a:t>
              </a:r>
            </a:p>
          </p:txBody>
        </p:sp>
        <p:sp>
          <p:nvSpPr>
            <p:cNvPr id="5" name="TextBox 5"/>
            <p:cNvSpPr txBox="1"/>
            <p:nvPr/>
          </p:nvSpPr>
          <p:spPr>
            <a:xfrm>
              <a:off x="0" y="9341393"/>
              <a:ext cx="9601052" cy="538480"/>
            </a:xfrm>
            <a:prstGeom prst="rect">
              <a:avLst/>
            </a:prstGeom>
          </p:spPr>
          <p:txBody>
            <a:bodyPr lIns="0" tIns="0" rIns="0" bIns="0" rtlCol="0" anchor="t">
              <a:spAutoFit/>
            </a:bodyPr>
            <a:lstStyle/>
            <a:p>
              <a:pPr algn="l">
                <a:lnSpc>
                  <a:spcPts val="3479"/>
                </a:lnSpc>
              </a:pP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2006E"/>
        </a:solidFill>
        <a:effectLst/>
      </p:bgPr>
    </p:bg>
    <p:spTree>
      <p:nvGrpSpPr>
        <p:cNvPr id="1" name=""/>
        <p:cNvGrpSpPr/>
        <p:nvPr/>
      </p:nvGrpSpPr>
      <p:grpSpPr>
        <a:xfrm>
          <a:off x="0" y="0"/>
          <a:ext cx="0" cy="0"/>
          <a:chOff x="0" y="0"/>
          <a:chExt cx="0" cy="0"/>
        </a:xfrm>
      </p:grpSpPr>
      <p:sp>
        <p:nvSpPr>
          <p:cNvPr id="2" name="TextBox 2"/>
          <p:cNvSpPr txBox="1"/>
          <p:nvPr/>
        </p:nvSpPr>
        <p:spPr>
          <a:xfrm>
            <a:off x="9567705" y="4999140"/>
            <a:ext cx="7691595" cy="1038258"/>
          </a:xfrm>
          <a:prstGeom prst="rect">
            <a:avLst/>
          </a:prstGeom>
        </p:spPr>
        <p:txBody>
          <a:bodyPr lIns="0" tIns="0" rIns="0" bIns="0" rtlCol="0" anchor="t">
            <a:spAutoFit/>
          </a:bodyPr>
          <a:lstStyle/>
          <a:p>
            <a:pPr marL="0" lvl="0" indent="0" algn="l">
              <a:lnSpc>
                <a:spcPts val="8160"/>
              </a:lnSpc>
            </a:pPr>
            <a:r>
              <a:rPr lang="en-US" sz="6800" b="1">
                <a:solidFill>
                  <a:srgbClr val="FFFFFF"/>
                </a:solidFill>
                <a:latin typeface="Open Sans 1 Bold"/>
                <a:ea typeface="Open Sans 1 Bold"/>
                <a:cs typeface="Open Sans 1 Bold"/>
                <a:sym typeface="Open Sans 1 Bold"/>
              </a:rPr>
              <a:t>The “Hook”</a:t>
            </a:r>
          </a:p>
        </p:txBody>
      </p:sp>
      <p:sp>
        <p:nvSpPr>
          <p:cNvPr id="3" name="AutoShape 3"/>
          <p:cNvSpPr/>
          <p:nvPr/>
        </p:nvSpPr>
        <p:spPr>
          <a:xfrm>
            <a:off x="9567705" y="3392368"/>
            <a:ext cx="1104900" cy="57150"/>
          </a:xfrm>
          <a:prstGeom prst="rect">
            <a:avLst/>
          </a:prstGeom>
          <a:solidFill>
            <a:srgbClr val="ABBBC4"/>
          </a:solidFill>
        </p:spPr>
        <p:txBody>
          <a:bodyPr/>
          <a:lstStyle/>
          <a:p>
            <a:endParaRPr lang="en-US"/>
          </a:p>
        </p:txBody>
      </p:sp>
      <p:sp>
        <p:nvSpPr>
          <p:cNvPr id="4" name="Freeform 4"/>
          <p:cNvSpPr/>
          <p:nvPr/>
        </p:nvSpPr>
        <p:spPr>
          <a:xfrm>
            <a:off x="1096127" y="514350"/>
            <a:ext cx="6177811" cy="9258300"/>
          </a:xfrm>
          <a:custGeom>
            <a:avLst/>
            <a:gdLst/>
            <a:ahLst/>
            <a:cxnLst/>
            <a:rect l="l" t="t" r="r" b="b"/>
            <a:pathLst>
              <a:path w="6177811" h="9258300">
                <a:moveTo>
                  <a:pt x="0" y="0"/>
                </a:moveTo>
                <a:lnTo>
                  <a:pt x="6177811" y="0"/>
                </a:lnTo>
                <a:lnTo>
                  <a:pt x="6177811" y="9258300"/>
                </a:lnTo>
                <a:lnTo>
                  <a:pt x="0" y="92583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2006E"/>
        </a:solidFill>
        <a:effectLst/>
      </p:bgPr>
    </p:bg>
    <p:spTree>
      <p:nvGrpSpPr>
        <p:cNvPr id="1" name=""/>
        <p:cNvGrpSpPr/>
        <p:nvPr/>
      </p:nvGrpSpPr>
      <p:grpSpPr>
        <a:xfrm>
          <a:off x="0" y="0"/>
          <a:ext cx="0" cy="0"/>
          <a:chOff x="0" y="0"/>
          <a:chExt cx="0" cy="0"/>
        </a:xfrm>
      </p:grpSpPr>
      <p:grpSp>
        <p:nvGrpSpPr>
          <p:cNvPr id="2" name="Group 2"/>
          <p:cNvGrpSpPr/>
          <p:nvPr/>
        </p:nvGrpSpPr>
        <p:grpSpPr>
          <a:xfrm>
            <a:off x="4641138" y="4520744"/>
            <a:ext cx="6026862" cy="1359813"/>
            <a:chOff x="0" y="0"/>
            <a:chExt cx="940635" cy="212231"/>
          </a:xfrm>
        </p:grpSpPr>
        <p:sp>
          <p:nvSpPr>
            <p:cNvPr id="3" name="Freeform 3"/>
            <p:cNvSpPr/>
            <p:nvPr/>
          </p:nvSpPr>
          <p:spPr>
            <a:xfrm>
              <a:off x="0" y="0"/>
              <a:ext cx="940635" cy="212231"/>
            </a:xfrm>
            <a:custGeom>
              <a:avLst/>
              <a:gdLst/>
              <a:ahLst/>
              <a:cxnLst/>
              <a:rect l="l" t="t" r="r" b="b"/>
              <a:pathLst>
                <a:path w="940635" h="212231">
                  <a:moveTo>
                    <a:pt x="0" y="0"/>
                  </a:moveTo>
                  <a:lnTo>
                    <a:pt x="940635" y="0"/>
                  </a:lnTo>
                  <a:lnTo>
                    <a:pt x="940635" y="212231"/>
                  </a:lnTo>
                  <a:lnTo>
                    <a:pt x="0" y="212231"/>
                  </a:lnTo>
                  <a:close/>
                </a:path>
              </a:pathLst>
            </a:custGeom>
            <a:solidFill>
              <a:srgbClr val="B7A57A"/>
            </a:solidFill>
          </p:spPr>
          <p:txBody>
            <a:bodyPr/>
            <a:lstStyle/>
            <a:p>
              <a:endParaRPr lang="en-US"/>
            </a:p>
          </p:txBody>
        </p:sp>
        <p:sp>
          <p:nvSpPr>
            <p:cNvPr id="4" name="TextBox 4"/>
            <p:cNvSpPr txBox="1"/>
            <p:nvPr/>
          </p:nvSpPr>
          <p:spPr>
            <a:xfrm>
              <a:off x="0" y="-38100"/>
              <a:ext cx="940635" cy="250331"/>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2774696" y="2765314"/>
            <a:ext cx="6026862" cy="1359813"/>
            <a:chOff x="0" y="0"/>
            <a:chExt cx="940635" cy="212231"/>
          </a:xfrm>
        </p:grpSpPr>
        <p:sp>
          <p:nvSpPr>
            <p:cNvPr id="6" name="Freeform 6"/>
            <p:cNvSpPr/>
            <p:nvPr/>
          </p:nvSpPr>
          <p:spPr>
            <a:xfrm>
              <a:off x="0" y="0"/>
              <a:ext cx="940635" cy="212231"/>
            </a:xfrm>
            <a:custGeom>
              <a:avLst/>
              <a:gdLst/>
              <a:ahLst/>
              <a:cxnLst/>
              <a:rect l="l" t="t" r="r" b="b"/>
              <a:pathLst>
                <a:path w="940635" h="212231">
                  <a:moveTo>
                    <a:pt x="0" y="0"/>
                  </a:moveTo>
                  <a:lnTo>
                    <a:pt x="940635" y="0"/>
                  </a:lnTo>
                  <a:lnTo>
                    <a:pt x="940635" y="212231"/>
                  </a:lnTo>
                  <a:lnTo>
                    <a:pt x="0" y="212231"/>
                  </a:lnTo>
                  <a:close/>
                </a:path>
              </a:pathLst>
            </a:custGeom>
            <a:solidFill>
              <a:srgbClr val="B7A57A"/>
            </a:solidFill>
          </p:spPr>
          <p:txBody>
            <a:bodyPr/>
            <a:lstStyle/>
            <a:p>
              <a:endParaRPr lang="en-US"/>
            </a:p>
          </p:txBody>
        </p:sp>
        <p:sp>
          <p:nvSpPr>
            <p:cNvPr id="7" name="TextBox 7"/>
            <p:cNvSpPr txBox="1"/>
            <p:nvPr/>
          </p:nvSpPr>
          <p:spPr>
            <a:xfrm>
              <a:off x="0" y="-38100"/>
              <a:ext cx="940635" cy="250331"/>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2989200" y="2959743"/>
            <a:ext cx="5559754" cy="994000"/>
          </a:xfrm>
          <a:prstGeom prst="rect">
            <a:avLst/>
          </a:prstGeom>
        </p:spPr>
        <p:txBody>
          <a:bodyPr lIns="0" tIns="0" rIns="0" bIns="0" rtlCol="0" anchor="t">
            <a:spAutoFit/>
          </a:bodyPr>
          <a:lstStyle/>
          <a:p>
            <a:pPr marL="0" lvl="0" indent="0" algn="ctr">
              <a:lnSpc>
                <a:spcPts val="4016"/>
              </a:lnSpc>
            </a:pPr>
            <a:r>
              <a:rPr lang="en-US" sz="2868" b="1">
                <a:solidFill>
                  <a:srgbClr val="000000"/>
                </a:solidFill>
                <a:latin typeface="Open Sans 2 Bold"/>
                <a:ea typeface="Open Sans 2 Bold"/>
                <a:cs typeface="Open Sans 2 Bold"/>
                <a:sym typeface="Open Sans 2 Bold"/>
              </a:rPr>
              <a:t>Trump and Netanyahu Are Doing the Free World a Favor</a:t>
            </a:r>
          </a:p>
        </p:txBody>
      </p:sp>
      <p:sp>
        <p:nvSpPr>
          <p:cNvPr id="9" name="TextBox 9"/>
          <p:cNvSpPr txBox="1"/>
          <p:nvPr/>
        </p:nvSpPr>
        <p:spPr>
          <a:xfrm>
            <a:off x="4660188" y="4720944"/>
            <a:ext cx="5559754" cy="994000"/>
          </a:xfrm>
          <a:prstGeom prst="rect">
            <a:avLst/>
          </a:prstGeom>
        </p:spPr>
        <p:txBody>
          <a:bodyPr lIns="0" tIns="0" rIns="0" bIns="0" rtlCol="0" anchor="t">
            <a:spAutoFit/>
          </a:bodyPr>
          <a:lstStyle/>
          <a:p>
            <a:pPr marL="0" lvl="0" indent="0" algn="ctr">
              <a:lnSpc>
                <a:spcPts val="4016"/>
              </a:lnSpc>
            </a:pPr>
            <a:r>
              <a:rPr lang="en-US" sz="2868" b="1" strike="noStrike">
                <a:solidFill>
                  <a:srgbClr val="000000"/>
                </a:solidFill>
                <a:latin typeface="Open Sans 2 Bold"/>
                <a:ea typeface="Open Sans 2 Bold"/>
                <a:cs typeface="Open Sans 2 Bold"/>
                <a:sym typeface="Open Sans 2 Bold"/>
              </a:rPr>
              <a:t>News Study Finds Ozempic Protects the Heart</a:t>
            </a:r>
          </a:p>
        </p:txBody>
      </p:sp>
      <p:grpSp>
        <p:nvGrpSpPr>
          <p:cNvPr id="10" name="Group 10"/>
          <p:cNvGrpSpPr/>
          <p:nvPr/>
        </p:nvGrpSpPr>
        <p:grpSpPr>
          <a:xfrm>
            <a:off x="10392150" y="7912202"/>
            <a:ext cx="6026862" cy="1626513"/>
            <a:chOff x="0" y="0"/>
            <a:chExt cx="940635" cy="253856"/>
          </a:xfrm>
        </p:grpSpPr>
        <p:sp>
          <p:nvSpPr>
            <p:cNvPr id="11" name="Freeform 11"/>
            <p:cNvSpPr/>
            <p:nvPr/>
          </p:nvSpPr>
          <p:spPr>
            <a:xfrm>
              <a:off x="0" y="0"/>
              <a:ext cx="940635" cy="253856"/>
            </a:xfrm>
            <a:custGeom>
              <a:avLst/>
              <a:gdLst/>
              <a:ahLst/>
              <a:cxnLst/>
              <a:rect l="l" t="t" r="r" b="b"/>
              <a:pathLst>
                <a:path w="940635" h="253856">
                  <a:moveTo>
                    <a:pt x="0" y="0"/>
                  </a:moveTo>
                  <a:lnTo>
                    <a:pt x="940635" y="0"/>
                  </a:lnTo>
                  <a:lnTo>
                    <a:pt x="940635" y="253856"/>
                  </a:lnTo>
                  <a:lnTo>
                    <a:pt x="0" y="253856"/>
                  </a:lnTo>
                  <a:close/>
                </a:path>
              </a:pathLst>
            </a:custGeom>
            <a:solidFill>
              <a:srgbClr val="B7A57A"/>
            </a:solidFill>
          </p:spPr>
          <p:txBody>
            <a:bodyPr/>
            <a:lstStyle/>
            <a:p>
              <a:endParaRPr lang="en-US"/>
            </a:p>
          </p:txBody>
        </p:sp>
        <p:sp>
          <p:nvSpPr>
            <p:cNvPr id="12" name="TextBox 12"/>
            <p:cNvSpPr txBox="1"/>
            <p:nvPr/>
          </p:nvSpPr>
          <p:spPr>
            <a:xfrm>
              <a:off x="0" y="-38100"/>
              <a:ext cx="940635" cy="291956"/>
            </a:xfrm>
            <a:prstGeom prst="rect">
              <a:avLst/>
            </a:prstGeom>
          </p:spPr>
          <p:txBody>
            <a:bodyPr lIns="50800" tIns="50800" rIns="50800" bIns="50800" rtlCol="0" anchor="ctr"/>
            <a:lstStyle/>
            <a:p>
              <a:pPr algn="ctr">
                <a:lnSpc>
                  <a:spcPts val="2659"/>
                </a:lnSpc>
                <a:spcBef>
                  <a:spcPct val="0"/>
                </a:spcBef>
              </a:pPr>
              <a:endParaRPr/>
            </a:p>
          </p:txBody>
        </p:sp>
      </p:grpSp>
      <p:sp>
        <p:nvSpPr>
          <p:cNvPr id="13" name="TextBox 13"/>
          <p:cNvSpPr txBox="1"/>
          <p:nvPr/>
        </p:nvSpPr>
        <p:spPr>
          <a:xfrm>
            <a:off x="10706858" y="7940777"/>
            <a:ext cx="5559754" cy="1498759"/>
          </a:xfrm>
          <a:prstGeom prst="rect">
            <a:avLst/>
          </a:prstGeom>
        </p:spPr>
        <p:txBody>
          <a:bodyPr lIns="0" tIns="0" rIns="0" bIns="0" rtlCol="0" anchor="t">
            <a:spAutoFit/>
          </a:bodyPr>
          <a:lstStyle/>
          <a:p>
            <a:pPr marL="0" lvl="0" indent="0" algn="ctr">
              <a:lnSpc>
                <a:spcPts val="4016"/>
              </a:lnSpc>
            </a:pPr>
            <a:r>
              <a:rPr lang="en-US" sz="2868" b="1" strike="noStrike">
                <a:solidFill>
                  <a:srgbClr val="000000"/>
                </a:solidFill>
                <a:latin typeface="Open Sans 2 Bold"/>
                <a:ea typeface="Open Sans 2 Bold"/>
                <a:cs typeface="Open Sans 2 Bold"/>
                <a:sym typeface="Open Sans 2 Bold"/>
              </a:rPr>
              <a:t>Trump Directs the Pentagon to Release Files Related to UFOs and Aliens</a:t>
            </a:r>
          </a:p>
        </p:txBody>
      </p:sp>
      <p:grpSp>
        <p:nvGrpSpPr>
          <p:cNvPr id="14" name="Group 14"/>
          <p:cNvGrpSpPr/>
          <p:nvPr/>
        </p:nvGrpSpPr>
        <p:grpSpPr>
          <a:xfrm>
            <a:off x="7654569" y="6168717"/>
            <a:ext cx="6026862" cy="1457635"/>
            <a:chOff x="0" y="0"/>
            <a:chExt cx="940635" cy="227499"/>
          </a:xfrm>
        </p:grpSpPr>
        <p:sp>
          <p:nvSpPr>
            <p:cNvPr id="15" name="Freeform 15"/>
            <p:cNvSpPr/>
            <p:nvPr/>
          </p:nvSpPr>
          <p:spPr>
            <a:xfrm>
              <a:off x="0" y="0"/>
              <a:ext cx="940635" cy="227499"/>
            </a:xfrm>
            <a:custGeom>
              <a:avLst/>
              <a:gdLst/>
              <a:ahLst/>
              <a:cxnLst/>
              <a:rect l="l" t="t" r="r" b="b"/>
              <a:pathLst>
                <a:path w="940635" h="227499">
                  <a:moveTo>
                    <a:pt x="0" y="0"/>
                  </a:moveTo>
                  <a:lnTo>
                    <a:pt x="940635" y="0"/>
                  </a:lnTo>
                  <a:lnTo>
                    <a:pt x="940635" y="227499"/>
                  </a:lnTo>
                  <a:lnTo>
                    <a:pt x="0" y="227499"/>
                  </a:lnTo>
                  <a:close/>
                </a:path>
              </a:pathLst>
            </a:custGeom>
            <a:solidFill>
              <a:srgbClr val="B7A57A"/>
            </a:solidFill>
          </p:spPr>
          <p:txBody>
            <a:bodyPr/>
            <a:lstStyle/>
            <a:p>
              <a:endParaRPr lang="en-US"/>
            </a:p>
          </p:txBody>
        </p:sp>
        <p:sp>
          <p:nvSpPr>
            <p:cNvPr id="16" name="TextBox 16"/>
            <p:cNvSpPr txBox="1"/>
            <p:nvPr/>
          </p:nvSpPr>
          <p:spPr>
            <a:xfrm>
              <a:off x="0" y="-38100"/>
              <a:ext cx="940635" cy="265599"/>
            </a:xfrm>
            <a:prstGeom prst="rect">
              <a:avLst/>
            </a:prstGeom>
          </p:spPr>
          <p:txBody>
            <a:bodyPr lIns="50800" tIns="50800" rIns="50800" bIns="50800" rtlCol="0" anchor="ctr"/>
            <a:lstStyle/>
            <a:p>
              <a:pPr algn="ctr">
                <a:lnSpc>
                  <a:spcPts val="2659"/>
                </a:lnSpc>
                <a:spcBef>
                  <a:spcPct val="0"/>
                </a:spcBef>
              </a:pPr>
              <a:endParaRPr/>
            </a:p>
          </p:txBody>
        </p:sp>
      </p:grpSp>
      <p:sp>
        <p:nvSpPr>
          <p:cNvPr id="17" name="TextBox 17"/>
          <p:cNvSpPr txBox="1"/>
          <p:nvPr/>
        </p:nvSpPr>
        <p:spPr>
          <a:xfrm>
            <a:off x="7824685" y="6127594"/>
            <a:ext cx="5559754" cy="1498858"/>
          </a:xfrm>
          <a:prstGeom prst="rect">
            <a:avLst/>
          </a:prstGeom>
        </p:spPr>
        <p:txBody>
          <a:bodyPr lIns="0" tIns="0" rIns="0" bIns="0" rtlCol="0" anchor="t">
            <a:spAutoFit/>
          </a:bodyPr>
          <a:lstStyle/>
          <a:p>
            <a:pPr marL="0" lvl="0" indent="0" algn="ctr">
              <a:lnSpc>
                <a:spcPts val="4016"/>
              </a:lnSpc>
            </a:pPr>
            <a:r>
              <a:rPr lang="en-US" sz="2868" b="1">
                <a:solidFill>
                  <a:srgbClr val="000000"/>
                </a:solidFill>
                <a:latin typeface="Open Sans 2 Bold"/>
                <a:ea typeface="Open Sans 2 Bold"/>
                <a:cs typeface="Open Sans 2 Bold"/>
                <a:sym typeface="Open Sans 2 Bold"/>
              </a:rPr>
              <a:t>Anthropic Refuses Pentagon’s Proposal to Loosen AI Guardrails</a:t>
            </a:r>
          </a:p>
        </p:txBody>
      </p:sp>
      <p:sp>
        <p:nvSpPr>
          <p:cNvPr id="18" name="TextBox 18"/>
          <p:cNvSpPr txBox="1"/>
          <p:nvPr/>
        </p:nvSpPr>
        <p:spPr>
          <a:xfrm>
            <a:off x="4124316" y="1067467"/>
            <a:ext cx="10039367" cy="972202"/>
          </a:xfrm>
          <a:prstGeom prst="rect">
            <a:avLst/>
          </a:prstGeom>
        </p:spPr>
        <p:txBody>
          <a:bodyPr lIns="0" tIns="0" rIns="0" bIns="0" rtlCol="0" anchor="t">
            <a:spAutoFit/>
          </a:bodyPr>
          <a:lstStyle/>
          <a:p>
            <a:pPr algn="l">
              <a:lnSpc>
                <a:spcPts val="7480"/>
              </a:lnSpc>
              <a:spcBef>
                <a:spcPct val="0"/>
              </a:spcBef>
            </a:pPr>
            <a:r>
              <a:rPr lang="en-US" sz="6800" b="1">
                <a:solidFill>
                  <a:srgbClr val="FFFFFF"/>
                </a:solidFill>
                <a:latin typeface="Open Sans 2 Bold"/>
                <a:ea typeface="Open Sans 2 Bold"/>
                <a:cs typeface="Open Sans 2 Bold"/>
                <a:sym typeface="Open Sans 2 Bold"/>
              </a:rPr>
              <a:t>Choose and Use a Hook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B0ACA3"/>
        </a:solidFill>
        <a:effectLst/>
      </p:bgPr>
    </p:bg>
    <p:spTree>
      <p:nvGrpSpPr>
        <p:cNvPr id="1" name=""/>
        <p:cNvGrpSpPr/>
        <p:nvPr/>
      </p:nvGrpSpPr>
      <p:grpSpPr>
        <a:xfrm>
          <a:off x="0" y="0"/>
          <a:ext cx="0" cy="0"/>
          <a:chOff x="0" y="0"/>
          <a:chExt cx="0" cy="0"/>
        </a:xfrm>
      </p:grpSpPr>
      <p:sp>
        <p:nvSpPr>
          <p:cNvPr id="2" name="TextBox 2"/>
          <p:cNvSpPr txBox="1"/>
          <p:nvPr/>
        </p:nvSpPr>
        <p:spPr>
          <a:xfrm>
            <a:off x="1028700" y="5603712"/>
            <a:ext cx="7200789" cy="415766"/>
          </a:xfrm>
          <a:prstGeom prst="rect">
            <a:avLst/>
          </a:prstGeom>
        </p:spPr>
        <p:txBody>
          <a:bodyPr lIns="0" tIns="0" rIns="0" bIns="0" rtlCol="0" anchor="t">
            <a:spAutoFit/>
          </a:bodyPr>
          <a:lstStyle/>
          <a:p>
            <a:pPr algn="l">
              <a:lnSpc>
                <a:spcPts val="3479"/>
              </a:lnSpc>
            </a:pPr>
            <a:endParaRPr/>
          </a:p>
        </p:txBody>
      </p:sp>
      <p:sp>
        <p:nvSpPr>
          <p:cNvPr id="3" name="Freeform 3"/>
          <p:cNvSpPr/>
          <p:nvPr/>
        </p:nvSpPr>
        <p:spPr>
          <a:xfrm>
            <a:off x="3226994" y="2645310"/>
            <a:ext cx="11834012" cy="6612990"/>
          </a:xfrm>
          <a:custGeom>
            <a:avLst/>
            <a:gdLst/>
            <a:ahLst/>
            <a:cxnLst/>
            <a:rect l="l" t="t" r="r" b="b"/>
            <a:pathLst>
              <a:path w="11834012" h="6612990">
                <a:moveTo>
                  <a:pt x="0" y="0"/>
                </a:moveTo>
                <a:lnTo>
                  <a:pt x="11834012" y="0"/>
                </a:lnTo>
                <a:lnTo>
                  <a:pt x="11834012" y="6612990"/>
                </a:lnTo>
                <a:lnTo>
                  <a:pt x="0" y="6612990"/>
                </a:lnTo>
                <a:lnTo>
                  <a:pt x="0" y="0"/>
                </a:lnTo>
                <a:close/>
              </a:path>
            </a:pathLst>
          </a:custGeom>
          <a:blipFill>
            <a:blip r:embed="rId2"/>
            <a:stretch>
              <a:fillRect l="-24796" t="-37843" r="-22006" b="-37183"/>
            </a:stretch>
          </a:blipFill>
        </p:spPr>
        <p:txBody>
          <a:bodyPr/>
          <a:lstStyle/>
          <a:p>
            <a:endParaRPr lang="en-US"/>
          </a:p>
        </p:txBody>
      </p:sp>
      <p:sp>
        <p:nvSpPr>
          <p:cNvPr id="4" name="TextBox 4"/>
          <p:cNvSpPr txBox="1"/>
          <p:nvPr/>
        </p:nvSpPr>
        <p:spPr>
          <a:xfrm>
            <a:off x="5117372" y="1067467"/>
            <a:ext cx="8053256" cy="972202"/>
          </a:xfrm>
          <a:prstGeom prst="rect">
            <a:avLst/>
          </a:prstGeom>
        </p:spPr>
        <p:txBody>
          <a:bodyPr lIns="0" tIns="0" rIns="0" bIns="0" rtlCol="0" anchor="t">
            <a:spAutoFit/>
          </a:bodyPr>
          <a:lstStyle/>
          <a:p>
            <a:pPr algn="ctr">
              <a:lnSpc>
                <a:spcPts val="7480"/>
              </a:lnSpc>
              <a:spcBef>
                <a:spcPct val="0"/>
              </a:spcBef>
            </a:pPr>
            <a:r>
              <a:rPr lang="en-US" sz="6800" b="1">
                <a:solidFill>
                  <a:srgbClr val="000000"/>
                </a:solidFill>
                <a:latin typeface="Open Sans 2 Bold"/>
                <a:ea typeface="Open Sans 2 Bold"/>
                <a:cs typeface="Open Sans 2 Bold"/>
                <a:sym typeface="Open Sans 2 Bold"/>
              </a:rPr>
              <a:t>The “To Be Sure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B0ACA3"/>
        </a:solidFill>
        <a:effectLst/>
      </p:bgPr>
    </p:bg>
    <p:spTree>
      <p:nvGrpSpPr>
        <p:cNvPr id="1" name=""/>
        <p:cNvGrpSpPr/>
        <p:nvPr/>
      </p:nvGrpSpPr>
      <p:grpSpPr>
        <a:xfrm>
          <a:off x="0" y="0"/>
          <a:ext cx="0" cy="0"/>
          <a:chOff x="0" y="0"/>
          <a:chExt cx="0" cy="0"/>
        </a:xfrm>
      </p:grpSpPr>
      <p:sp>
        <p:nvSpPr>
          <p:cNvPr id="2" name="TextBox 2"/>
          <p:cNvSpPr txBox="1"/>
          <p:nvPr/>
        </p:nvSpPr>
        <p:spPr>
          <a:xfrm>
            <a:off x="2746250" y="1067467"/>
            <a:ext cx="12795499" cy="972202"/>
          </a:xfrm>
          <a:prstGeom prst="rect">
            <a:avLst/>
          </a:prstGeom>
        </p:spPr>
        <p:txBody>
          <a:bodyPr lIns="0" tIns="0" rIns="0" bIns="0" rtlCol="0" anchor="t">
            <a:spAutoFit/>
          </a:bodyPr>
          <a:lstStyle/>
          <a:p>
            <a:pPr algn="ctr">
              <a:lnSpc>
                <a:spcPts val="7480"/>
              </a:lnSpc>
              <a:spcBef>
                <a:spcPct val="0"/>
              </a:spcBef>
            </a:pPr>
            <a:r>
              <a:rPr lang="en-US" sz="6800" b="1">
                <a:solidFill>
                  <a:srgbClr val="000000"/>
                </a:solidFill>
                <a:latin typeface="Open Sans 2 Bold"/>
                <a:ea typeface="Open Sans 2 Bold"/>
                <a:cs typeface="Open Sans 2 Bold"/>
                <a:sym typeface="Open Sans 2 Bold"/>
              </a:rPr>
              <a:t>Techniques of the ‘To Be Sure’</a:t>
            </a:r>
          </a:p>
        </p:txBody>
      </p:sp>
      <p:sp>
        <p:nvSpPr>
          <p:cNvPr id="3" name="TextBox 3"/>
          <p:cNvSpPr txBox="1"/>
          <p:nvPr/>
        </p:nvSpPr>
        <p:spPr>
          <a:xfrm>
            <a:off x="8465087" y="3180698"/>
            <a:ext cx="9411082" cy="5687159"/>
          </a:xfrm>
          <a:prstGeom prst="rect">
            <a:avLst/>
          </a:prstGeom>
        </p:spPr>
        <p:txBody>
          <a:bodyPr lIns="0" tIns="0" rIns="0" bIns="0" rtlCol="0" anchor="t">
            <a:spAutoFit/>
          </a:bodyPr>
          <a:lstStyle/>
          <a:p>
            <a:pPr marL="1468121" lvl="1" indent="-734060" algn="l">
              <a:lnSpc>
                <a:spcPts val="7480"/>
              </a:lnSpc>
              <a:buFont typeface="Arial"/>
              <a:buChar char="•"/>
            </a:pPr>
            <a:r>
              <a:rPr lang="en-US" sz="6800" b="1">
                <a:solidFill>
                  <a:srgbClr val="000000"/>
                </a:solidFill>
                <a:latin typeface="Open Sans 2 Bold"/>
                <a:ea typeface="Open Sans 2 Bold"/>
                <a:cs typeface="Open Sans 2 Bold"/>
                <a:sym typeface="Open Sans 2 Bold"/>
              </a:rPr>
              <a:t>Acknowledge and dismiss</a:t>
            </a:r>
          </a:p>
          <a:p>
            <a:pPr marL="1468121" lvl="1" indent="-734060" algn="l">
              <a:lnSpc>
                <a:spcPts val="7480"/>
              </a:lnSpc>
              <a:buFont typeface="Arial"/>
              <a:buChar char="•"/>
            </a:pPr>
            <a:r>
              <a:rPr lang="en-US" sz="6800" b="1">
                <a:solidFill>
                  <a:srgbClr val="000000"/>
                </a:solidFill>
                <a:latin typeface="Open Sans 2 Bold"/>
                <a:ea typeface="Open Sans 2 Bold"/>
                <a:cs typeface="Open Sans 2 Bold"/>
                <a:sym typeface="Open Sans 2 Bold"/>
              </a:rPr>
              <a:t>Validate and transcend</a:t>
            </a:r>
          </a:p>
          <a:p>
            <a:pPr marL="1468121" lvl="1" indent="-734060" algn="l">
              <a:lnSpc>
                <a:spcPts val="7480"/>
              </a:lnSpc>
              <a:buFont typeface="Arial"/>
              <a:buChar char="•"/>
            </a:pPr>
            <a:r>
              <a:rPr lang="en-US" sz="6800" b="1">
                <a:solidFill>
                  <a:srgbClr val="000000"/>
                </a:solidFill>
                <a:latin typeface="Open Sans 2 Bold"/>
                <a:ea typeface="Open Sans 2 Bold"/>
                <a:cs typeface="Open Sans 2 Bold"/>
                <a:sym typeface="Open Sans 2 Bold"/>
              </a:rPr>
              <a:t>Give a personal caveat</a:t>
            </a:r>
          </a:p>
        </p:txBody>
      </p:sp>
      <p:grpSp>
        <p:nvGrpSpPr>
          <p:cNvPr id="4" name="Group 4"/>
          <p:cNvGrpSpPr/>
          <p:nvPr/>
        </p:nvGrpSpPr>
        <p:grpSpPr>
          <a:xfrm>
            <a:off x="1028700" y="3123548"/>
            <a:ext cx="6921201" cy="6744352"/>
            <a:chOff x="0" y="0"/>
            <a:chExt cx="1080218" cy="896536"/>
          </a:xfrm>
        </p:grpSpPr>
        <p:sp>
          <p:nvSpPr>
            <p:cNvPr id="5" name="Freeform 5"/>
            <p:cNvSpPr/>
            <p:nvPr/>
          </p:nvSpPr>
          <p:spPr>
            <a:xfrm>
              <a:off x="0" y="0"/>
              <a:ext cx="1080218" cy="896536"/>
            </a:xfrm>
            <a:custGeom>
              <a:avLst/>
              <a:gdLst/>
              <a:ahLst/>
              <a:cxnLst/>
              <a:rect l="l" t="t" r="r" b="b"/>
              <a:pathLst>
                <a:path w="1080218" h="896536">
                  <a:moveTo>
                    <a:pt x="0" y="0"/>
                  </a:moveTo>
                  <a:lnTo>
                    <a:pt x="1080218" y="0"/>
                  </a:lnTo>
                  <a:lnTo>
                    <a:pt x="1080218" y="896536"/>
                  </a:lnTo>
                  <a:lnTo>
                    <a:pt x="0" y="896536"/>
                  </a:lnTo>
                  <a:close/>
                </a:path>
              </a:pathLst>
            </a:custGeom>
            <a:solidFill>
              <a:srgbClr val="B7A57A"/>
            </a:solidFill>
          </p:spPr>
          <p:txBody>
            <a:bodyPr/>
            <a:lstStyle/>
            <a:p>
              <a:endParaRPr lang="en-US"/>
            </a:p>
          </p:txBody>
        </p:sp>
        <p:sp>
          <p:nvSpPr>
            <p:cNvPr id="6" name="TextBox 6"/>
            <p:cNvSpPr txBox="1"/>
            <p:nvPr/>
          </p:nvSpPr>
          <p:spPr>
            <a:xfrm>
              <a:off x="0" y="-38100"/>
              <a:ext cx="1080218" cy="934636"/>
            </a:xfrm>
            <a:prstGeom prst="rect">
              <a:avLst/>
            </a:prstGeom>
          </p:spPr>
          <p:txBody>
            <a:bodyPr lIns="50800" tIns="50800" rIns="50800" bIns="50800" rtlCol="0" anchor="ctr"/>
            <a:lstStyle/>
            <a:p>
              <a:pPr algn="ctr">
                <a:lnSpc>
                  <a:spcPts val="2659"/>
                </a:lnSpc>
                <a:spcBef>
                  <a:spcPct val="0"/>
                </a:spcBef>
              </a:pPr>
              <a:endParaRPr/>
            </a:p>
          </p:txBody>
        </p:sp>
      </p:grpSp>
      <p:sp>
        <p:nvSpPr>
          <p:cNvPr id="7" name="TextBox 7"/>
          <p:cNvSpPr txBox="1"/>
          <p:nvPr/>
        </p:nvSpPr>
        <p:spPr>
          <a:xfrm>
            <a:off x="1303990" y="3427847"/>
            <a:ext cx="6479643" cy="5442222"/>
          </a:xfrm>
          <a:prstGeom prst="rect">
            <a:avLst/>
          </a:prstGeom>
        </p:spPr>
        <p:txBody>
          <a:bodyPr lIns="0" tIns="0" rIns="0" bIns="0" rtlCol="0" anchor="t">
            <a:spAutoFit/>
          </a:bodyPr>
          <a:lstStyle/>
          <a:p>
            <a:pPr algn="l">
              <a:lnSpc>
                <a:spcPts val="1980"/>
              </a:lnSpc>
              <a:spcBef>
                <a:spcPct val="0"/>
              </a:spcBef>
            </a:pPr>
            <a:r>
              <a:rPr lang="en-US" sz="1800" b="1" i="1" dirty="0">
                <a:solidFill>
                  <a:srgbClr val="000000"/>
                </a:solidFill>
                <a:latin typeface="Open Sans 2 Bold Italics"/>
                <a:ea typeface="Open Sans 2 Bold Italics"/>
                <a:cs typeface="Open Sans 2 Bold Italics"/>
                <a:sym typeface="Open Sans 2 Bold Italics"/>
              </a:rPr>
              <a:t>“But isn’t our choice between bad and worse? Isn’t this a better option than distracted human drivers? Here too, a historical comparison is worthwhile. In the Netherlands, grassroots organizing by parents and caregivers — most famously the 1970s Stop the Child Murder movement — forced a reckoning over fatal accidents and helped shift policy toward safer streets. Dutch lawmakers established a “strict liability” perspective that places default civil liability on drivers in collisions with vulnerable road users such as bikers and children. An accompanying design philosophy and public investment rendered the Netherlands as the gold standard of transportation, setting an example of a systemic approach toward designing urban infrastructure that aims to eliminate accidents through redesign: protected cycle tracks, lower speeds. This approach treats human vulnerability as the design parameter, rather than an afterthought. </a:t>
            </a:r>
          </a:p>
          <a:p>
            <a:pPr algn="l">
              <a:lnSpc>
                <a:spcPts val="1980"/>
              </a:lnSpc>
              <a:spcBef>
                <a:spcPct val="0"/>
              </a:spcBef>
            </a:pPr>
            <a:endParaRPr lang="en-US" sz="1800" b="1" i="1" dirty="0">
              <a:solidFill>
                <a:srgbClr val="000000"/>
              </a:solidFill>
              <a:latin typeface="Open Sans 2 Bold Italics"/>
              <a:ea typeface="Open Sans 2 Bold Italics"/>
              <a:cs typeface="Open Sans 2 Bold Italics"/>
              <a:sym typeface="Open Sans 2 Bold Italics"/>
            </a:endParaRPr>
          </a:p>
          <a:p>
            <a:pPr algn="l">
              <a:lnSpc>
                <a:spcPts val="1980"/>
              </a:lnSpc>
              <a:spcBef>
                <a:spcPct val="0"/>
              </a:spcBef>
            </a:pPr>
            <a:r>
              <a:rPr lang="en-US" sz="1800" b="1" i="1" dirty="0">
                <a:solidFill>
                  <a:srgbClr val="000000"/>
                </a:solidFill>
                <a:latin typeface="Open Sans 2 Bold Italics"/>
                <a:ea typeface="Open Sans 2 Bold Italics"/>
                <a:cs typeface="Open Sans 2 Bold Italics"/>
                <a:sym typeface="Open Sans 2 Bold Italics"/>
              </a:rPr>
              <a:t>The stories we tell about technology shape our cities and our civic future.”</a:t>
            </a:r>
          </a:p>
          <a:p>
            <a:pPr algn="l">
              <a:lnSpc>
                <a:spcPts val="1980"/>
              </a:lnSpc>
              <a:spcBef>
                <a:spcPct val="0"/>
              </a:spcBef>
            </a:pPr>
            <a:endParaRPr lang="en-US" sz="1800" b="1" i="1" dirty="0">
              <a:solidFill>
                <a:srgbClr val="000000"/>
              </a:solidFill>
              <a:latin typeface="Open Sans 2 Bold Italics"/>
              <a:ea typeface="Open Sans 2 Bold Italics"/>
              <a:cs typeface="Open Sans 2 Bold Italics"/>
              <a:sym typeface="Open Sans 2 Bold Italics"/>
            </a:endParaRPr>
          </a:p>
          <a:p>
            <a:pPr algn="l">
              <a:lnSpc>
                <a:spcPts val="1980"/>
              </a:lnSpc>
              <a:spcBef>
                <a:spcPct val="0"/>
              </a:spcBef>
            </a:pPr>
            <a:r>
              <a:rPr lang="en-US" sz="1800" b="1" i="1" dirty="0">
                <a:solidFill>
                  <a:srgbClr val="000000"/>
                </a:solidFill>
                <a:latin typeface="Open Sans 2 Bold Italics"/>
                <a:ea typeface="Open Sans 2 Bold Italics"/>
                <a:cs typeface="Open Sans 2 Bold Italics"/>
                <a:sym typeface="Open Sans 2 Bold Italics"/>
              </a:rPr>
              <a:t>Nassim Parvin’s Op-Ed from 2026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173317" y="-744166"/>
            <a:ext cx="21936110" cy="20004931"/>
          </a:xfrm>
          <a:custGeom>
            <a:avLst/>
            <a:gdLst/>
            <a:ahLst/>
            <a:cxnLst/>
            <a:rect l="l" t="t" r="r" b="b"/>
            <a:pathLst>
              <a:path w="21936110" h="20004931">
                <a:moveTo>
                  <a:pt x="0" y="0"/>
                </a:moveTo>
                <a:lnTo>
                  <a:pt x="21936109" y="0"/>
                </a:lnTo>
                <a:lnTo>
                  <a:pt x="21936109" y="20004932"/>
                </a:lnTo>
                <a:lnTo>
                  <a:pt x="0" y="20004932"/>
                </a:lnTo>
                <a:lnTo>
                  <a:pt x="0" y="0"/>
                </a:lnTo>
                <a:close/>
              </a:path>
            </a:pathLst>
          </a:custGeom>
          <a:blipFill>
            <a:blip r:embed="rId2"/>
            <a:stretch>
              <a:fillRect t="-26815" b="-26815"/>
            </a:stretch>
          </a:blipFill>
        </p:spPr>
        <p:txBody>
          <a:bodyPr/>
          <a:lstStyle/>
          <a:p>
            <a:endParaRPr lang="en-US"/>
          </a:p>
        </p:txBody>
      </p:sp>
      <p:sp>
        <p:nvSpPr>
          <p:cNvPr id="3" name="TextBox 3"/>
          <p:cNvSpPr txBox="1"/>
          <p:nvPr/>
        </p:nvSpPr>
        <p:spPr>
          <a:xfrm>
            <a:off x="1116666" y="1067467"/>
            <a:ext cx="16054669" cy="972202"/>
          </a:xfrm>
          <a:prstGeom prst="rect">
            <a:avLst/>
          </a:prstGeom>
        </p:spPr>
        <p:txBody>
          <a:bodyPr lIns="0" tIns="0" rIns="0" bIns="0" rtlCol="0" anchor="t">
            <a:spAutoFit/>
          </a:bodyPr>
          <a:lstStyle/>
          <a:p>
            <a:pPr algn="ctr">
              <a:lnSpc>
                <a:spcPts val="7480"/>
              </a:lnSpc>
              <a:spcBef>
                <a:spcPct val="0"/>
              </a:spcBef>
            </a:pPr>
            <a:r>
              <a:rPr lang="en-US" sz="6800" b="1">
                <a:solidFill>
                  <a:srgbClr val="FFFFFF"/>
                </a:solidFill>
                <a:latin typeface="Open Sans 2 Bold"/>
                <a:ea typeface="Open Sans 2 Bold"/>
                <a:cs typeface="Open Sans 2 Bold"/>
                <a:sym typeface="Open Sans 2 Bold"/>
              </a:rPr>
              <a:t>Getting the Op-ed Out! | Submissions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32006E"/>
        </a:solidFill>
        <a:effectLst/>
      </p:bgPr>
    </p:bg>
    <p:spTree>
      <p:nvGrpSpPr>
        <p:cNvPr id="1" name=""/>
        <p:cNvGrpSpPr/>
        <p:nvPr/>
      </p:nvGrpSpPr>
      <p:grpSpPr>
        <a:xfrm>
          <a:off x="0" y="0"/>
          <a:ext cx="0" cy="0"/>
          <a:chOff x="0" y="0"/>
          <a:chExt cx="0" cy="0"/>
        </a:xfrm>
      </p:grpSpPr>
      <p:sp>
        <p:nvSpPr>
          <p:cNvPr id="2" name="TextBox 2"/>
          <p:cNvSpPr txBox="1"/>
          <p:nvPr/>
        </p:nvSpPr>
        <p:spPr>
          <a:xfrm>
            <a:off x="2647950" y="2631086"/>
            <a:ext cx="12992100" cy="6627214"/>
          </a:xfrm>
          <a:prstGeom prst="rect">
            <a:avLst/>
          </a:prstGeom>
        </p:spPr>
        <p:txBody>
          <a:bodyPr lIns="0" tIns="0" rIns="0" bIns="0" rtlCol="0" anchor="t">
            <a:spAutoFit/>
          </a:bodyPr>
          <a:lstStyle/>
          <a:p>
            <a:pPr algn="l">
              <a:lnSpc>
                <a:spcPts val="3120"/>
              </a:lnSpc>
              <a:spcBef>
                <a:spcPct val="0"/>
              </a:spcBef>
            </a:pPr>
            <a:r>
              <a:rPr lang="en-US" sz="2400" b="1">
                <a:solidFill>
                  <a:srgbClr val="FFFFFF"/>
                </a:solidFill>
                <a:latin typeface="Open Sans 2 Bold"/>
                <a:ea typeface="Open Sans 2 Bold"/>
                <a:cs typeface="Open Sans 2 Bold"/>
                <a:sym typeface="Open Sans 2 Bold"/>
              </a:rPr>
              <a:t>Dear Seattle Times Opinion Editors,</a:t>
            </a:r>
          </a:p>
          <a:p>
            <a:pPr algn="l">
              <a:lnSpc>
                <a:spcPts val="3120"/>
              </a:lnSpc>
              <a:spcBef>
                <a:spcPct val="0"/>
              </a:spcBef>
            </a:pPr>
            <a:endParaRPr lang="en-US" sz="2400" b="1">
              <a:solidFill>
                <a:srgbClr val="FFFFFF"/>
              </a:solidFill>
              <a:latin typeface="Open Sans 2 Bold"/>
              <a:ea typeface="Open Sans 2 Bold"/>
              <a:cs typeface="Open Sans 2 Bold"/>
              <a:sym typeface="Open Sans 2 Bold"/>
            </a:endParaRPr>
          </a:p>
          <a:p>
            <a:pPr algn="l">
              <a:lnSpc>
                <a:spcPts val="3120"/>
              </a:lnSpc>
              <a:spcBef>
                <a:spcPct val="0"/>
              </a:spcBef>
            </a:pPr>
            <a:r>
              <a:rPr lang="en-US" sz="2400" b="1">
                <a:solidFill>
                  <a:srgbClr val="FFFFFF"/>
                </a:solidFill>
                <a:latin typeface="Open Sans 2 Bold"/>
                <a:ea typeface="Open Sans 2 Bold"/>
                <a:cs typeface="Open Sans 2 Bold"/>
                <a:sym typeface="Open Sans 2 Bold"/>
              </a:rPr>
              <a:t>I am submitting the attached op‑ed essay for your consideration for publication in The Seattle Times. The essay is prompted by the Waymo crash near a Santa Monica elementary school, and in anticipation of Waymo's arrival to Seattle streets soon. It interrogates the popular story that autonomous vehicles now outperform human drivers. It looks at the history of how we’ve assigned responsibility for car accidents and designed our streets. The essay argues that a car-centric vision of cities shouldn’t constrain us, especially not at the expense of proven public goods—including affordable public transit, walkable neighborhoods, and shared green and civic spaces.</a:t>
            </a:r>
          </a:p>
          <a:p>
            <a:pPr algn="l">
              <a:lnSpc>
                <a:spcPts val="3120"/>
              </a:lnSpc>
              <a:spcBef>
                <a:spcPct val="0"/>
              </a:spcBef>
            </a:pPr>
            <a:endParaRPr lang="en-US" sz="2400" b="1">
              <a:solidFill>
                <a:srgbClr val="FFFFFF"/>
              </a:solidFill>
              <a:latin typeface="Open Sans 2 Bold"/>
              <a:ea typeface="Open Sans 2 Bold"/>
              <a:cs typeface="Open Sans 2 Bold"/>
              <a:sym typeface="Open Sans 2 Bold"/>
            </a:endParaRPr>
          </a:p>
          <a:p>
            <a:pPr algn="l">
              <a:lnSpc>
                <a:spcPts val="3120"/>
              </a:lnSpc>
              <a:spcBef>
                <a:spcPct val="0"/>
              </a:spcBef>
            </a:pPr>
            <a:r>
              <a:rPr lang="en-US" sz="2400" b="1">
                <a:solidFill>
                  <a:srgbClr val="FFFFFF"/>
                </a:solidFill>
                <a:latin typeface="Open Sans 2 Bold"/>
                <a:ea typeface="Open Sans 2 Bold"/>
                <a:cs typeface="Open Sans 2 Bold"/>
                <a:sym typeface="Open Sans 2 Bold"/>
              </a:rPr>
              <a:t>Thanks for your consideration,</a:t>
            </a:r>
          </a:p>
          <a:p>
            <a:pPr algn="l">
              <a:lnSpc>
                <a:spcPts val="3120"/>
              </a:lnSpc>
              <a:spcBef>
                <a:spcPct val="0"/>
              </a:spcBef>
            </a:pPr>
            <a:r>
              <a:rPr lang="en-US" sz="2400" b="1">
                <a:solidFill>
                  <a:srgbClr val="FFFFFF"/>
                </a:solidFill>
                <a:latin typeface="Open Sans 2 Bold"/>
                <a:ea typeface="Open Sans 2 Bold"/>
                <a:cs typeface="Open Sans 2 Bold"/>
                <a:sym typeface="Open Sans 2 Bold"/>
              </a:rPr>
              <a:t>Nassim Parvin</a:t>
            </a:r>
          </a:p>
          <a:p>
            <a:pPr algn="l">
              <a:lnSpc>
                <a:spcPts val="3120"/>
              </a:lnSpc>
              <a:spcBef>
                <a:spcPct val="0"/>
              </a:spcBef>
            </a:pPr>
            <a:r>
              <a:rPr lang="en-US" sz="2400" b="1">
                <a:solidFill>
                  <a:srgbClr val="FFFFFF"/>
                </a:solidFill>
                <a:latin typeface="Open Sans 2 Bold"/>
                <a:ea typeface="Open Sans 2 Bold"/>
                <a:cs typeface="Open Sans 2 Bold"/>
                <a:sym typeface="Open Sans 2 Bold"/>
              </a:rPr>
              <a:t>Professor and Associate Dean</a:t>
            </a:r>
          </a:p>
          <a:p>
            <a:pPr algn="l">
              <a:lnSpc>
                <a:spcPts val="3120"/>
              </a:lnSpc>
              <a:spcBef>
                <a:spcPct val="0"/>
              </a:spcBef>
            </a:pPr>
            <a:r>
              <a:rPr lang="en-US" sz="2400" b="1">
                <a:solidFill>
                  <a:srgbClr val="FFFFFF"/>
                </a:solidFill>
                <a:latin typeface="Open Sans 2 Bold"/>
                <a:ea typeface="Open Sans 2 Bold"/>
                <a:cs typeface="Open Sans 2 Bold"/>
                <a:sym typeface="Open Sans 2 Bold"/>
              </a:rPr>
              <a:t>School of Information</a:t>
            </a:r>
          </a:p>
          <a:p>
            <a:pPr algn="l">
              <a:lnSpc>
                <a:spcPts val="3120"/>
              </a:lnSpc>
              <a:spcBef>
                <a:spcPct val="0"/>
              </a:spcBef>
            </a:pPr>
            <a:endParaRPr lang="en-US" sz="2400" b="1">
              <a:solidFill>
                <a:srgbClr val="FFFFFF"/>
              </a:solidFill>
              <a:latin typeface="Open Sans 2 Bold"/>
              <a:ea typeface="Open Sans 2 Bold"/>
              <a:cs typeface="Open Sans 2 Bold"/>
              <a:sym typeface="Open Sans 2 Bold"/>
            </a:endParaRPr>
          </a:p>
        </p:txBody>
      </p:sp>
      <p:sp>
        <p:nvSpPr>
          <p:cNvPr id="3" name="TextBox 3"/>
          <p:cNvSpPr txBox="1"/>
          <p:nvPr/>
        </p:nvSpPr>
        <p:spPr>
          <a:xfrm>
            <a:off x="2478071" y="1067467"/>
            <a:ext cx="13331858" cy="972202"/>
          </a:xfrm>
          <a:prstGeom prst="rect">
            <a:avLst/>
          </a:prstGeom>
        </p:spPr>
        <p:txBody>
          <a:bodyPr lIns="0" tIns="0" rIns="0" bIns="0" rtlCol="0" anchor="t">
            <a:spAutoFit/>
          </a:bodyPr>
          <a:lstStyle/>
          <a:p>
            <a:pPr algn="ctr">
              <a:lnSpc>
                <a:spcPts val="7480"/>
              </a:lnSpc>
              <a:spcBef>
                <a:spcPct val="0"/>
              </a:spcBef>
            </a:pPr>
            <a:r>
              <a:rPr lang="en-US" sz="6800" b="1">
                <a:solidFill>
                  <a:srgbClr val="FFFFFF"/>
                </a:solidFill>
                <a:latin typeface="Open Sans 2 Bold"/>
                <a:ea typeface="Open Sans 2 Bold"/>
                <a:cs typeface="Open Sans 2 Bold"/>
                <a:sym typeface="Open Sans 2 Bold"/>
              </a:rPr>
              <a:t>Example: Submit on spec email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32006E"/>
        </a:solidFill>
        <a:effectLst/>
      </p:bgPr>
    </p:bg>
    <p:spTree>
      <p:nvGrpSpPr>
        <p:cNvPr id="1" name=""/>
        <p:cNvGrpSpPr/>
        <p:nvPr/>
      </p:nvGrpSpPr>
      <p:grpSpPr>
        <a:xfrm>
          <a:off x="0" y="0"/>
          <a:ext cx="0" cy="0"/>
          <a:chOff x="0" y="0"/>
          <a:chExt cx="0" cy="0"/>
        </a:xfrm>
      </p:grpSpPr>
      <p:sp>
        <p:nvSpPr>
          <p:cNvPr id="2" name="TextBox 2"/>
          <p:cNvSpPr txBox="1"/>
          <p:nvPr/>
        </p:nvSpPr>
        <p:spPr>
          <a:xfrm>
            <a:off x="1028700" y="2011093"/>
            <a:ext cx="7038736" cy="7308745"/>
          </a:xfrm>
          <a:prstGeom prst="rect">
            <a:avLst/>
          </a:prstGeom>
        </p:spPr>
        <p:txBody>
          <a:bodyPr lIns="0" tIns="0" rIns="0" bIns="0" rtlCol="0" anchor="t">
            <a:spAutoFit/>
          </a:bodyPr>
          <a:lstStyle/>
          <a:p>
            <a:pPr algn="l">
              <a:lnSpc>
                <a:spcPts val="3639"/>
              </a:lnSpc>
            </a:pPr>
            <a:endParaRPr/>
          </a:p>
          <a:p>
            <a:pPr algn="l">
              <a:lnSpc>
                <a:spcPts val="3639"/>
              </a:lnSpc>
            </a:pPr>
            <a:r>
              <a:rPr lang="en-US" sz="2799">
                <a:solidFill>
                  <a:srgbClr val="FFFFFF"/>
                </a:solidFill>
                <a:latin typeface="Uni Sans Regular"/>
                <a:ea typeface="Uni Sans Regular"/>
                <a:cs typeface="Uni Sans Regular"/>
                <a:sym typeface="Uni Sans"/>
              </a:rPr>
              <a:t>✔ Read the publications where you want to publish to ensure a good fit</a:t>
            </a:r>
          </a:p>
          <a:p>
            <a:pPr algn="l">
              <a:lnSpc>
                <a:spcPts val="3639"/>
              </a:lnSpc>
            </a:pPr>
            <a:r>
              <a:rPr lang="en-US" sz="2799">
                <a:solidFill>
                  <a:srgbClr val="FFFFFF"/>
                </a:solidFill>
                <a:latin typeface="Uni Sans Regular"/>
                <a:ea typeface="Uni Sans Regular"/>
                <a:cs typeface="Uni Sans Regular"/>
                <a:sym typeface="Uni Sans"/>
              </a:rPr>
              <a:t>✔ State your opinion clearly at the beginning</a:t>
            </a:r>
          </a:p>
          <a:p>
            <a:pPr algn="l">
              <a:lnSpc>
                <a:spcPts val="3639"/>
              </a:lnSpc>
            </a:pPr>
            <a:r>
              <a:rPr lang="en-US" sz="2799">
                <a:solidFill>
                  <a:srgbClr val="FFFFFF"/>
                </a:solidFill>
                <a:latin typeface="Uni Sans Regular"/>
                <a:ea typeface="Uni Sans Regular"/>
                <a:cs typeface="Uni Sans Regular"/>
                <a:sym typeface="Uni Sans"/>
              </a:rPr>
              <a:t>✔ Have a timely “why now” hook</a:t>
            </a:r>
          </a:p>
          <a:p>
            <a:pPr algn="l">
              <a:lnSpc>
                <a:spcPts val="3639"/>
              </a:lnSpc>
            </a:pPr>
            <a:r>
              <a:rPr lang="en-US" sz="2799">
                <a:solidFill>
                  <a:srgbClr val="FFFFFF"/>
                </a:solidFill>
                <a:latin typeface="Uni Sans Regular"/>
                <a:ea typeface="Uni Sans Regular"/>
                <a:cs typeface="Uni Sans Regular"/>
                <a:sym typeface="Uni Sans"/>
              </a:rPr>
              <a:t>✔ Use simple and clear writing</a:t>
            </a:r>
          </a:p>
          <a:p>
            <a:pPr algn="l">
              <a:lnSpc>
                <a:spcPts val="3639"/>
              </a:lnSpc>
            </a:pPr>
            <a:r>
              <a:rPr lang="en-US" sz="2799">
                <a:solidFill>
                  <a:srgbClr val="FFFFFF"/>
                </a:solidFill>
                <a:latin typeface="Uni Sans Regular"/>
                <a:ea typeface="Uni Sans Regular"/>
                <a:cs typeface="Uni Sans Regular"/>
                <a:sym typeface="Uni Sans"/>
              </a:rPr>
              <a:t>✔  Be civil</a:t>
            </a:r>
          </a:p>
          <a:p>
            <a:pPr algn="l">
              <a:lnSpc>
                <a:spcPts val="3639"/>
              </a:lnSpc>
            </a:pPr>
            <a:r>
              <a:rPr lang="en-US" sz="2799">
                <a:solidFill>
                  <a:srgbClr val="FFFFFF"/>
                </a:solidFill>
                <a:latin typeface="Uni Sans Regular"/>
                <a:ea typeface="Uni Sans Regular"/>
                <a:cs typeface="Uni Sans Regular"/>
                <a:sym typeface="Uni Sans"/>
              </a:rPr>
              <a:t>✔ Follow specific submission guidelines</a:t>
            </a:r>
          </a:p>
          <a:p>
            <a:pPr algn="l">
              <a:lnSpc>
                <a:spcPts val="3639"/>
              </a:lnSpc>
            </a:pPr>
            <a:r>
              <a:rPr lang="en-US" sz="2799">
                <a:solidFill>
                  <a:srgbClr val="FFFFFF"/>
                </a:solidFill>
                <a:latin typeface="Uni Sans Regular"/>
                <a:ea typeface="Uni Sans Regular"/>
                <a:cs typeface="Uni Sans Regular"/>
                <a:sym typeface="Uni Sans"/>
              </a:rPr>
              <a:t>✔ Spell the editor's name and the publication correctly</a:t>
            </a:r>
          </a:p>
          <a:p>
            <a:pPr algn="l">
              <a:lnSpc>
                <a:spcPts val="3639"/>
              </a:lnSpc>
            </a:pPr>
            <a:r>
              <a:rPr lang="en-US" sz="2799">
                <a:solidFill>
                  <a:srgbClr val="FFFFFF"/>
                </a:solidFill>
                <a:latin typeface="Uni Sans Regular"/>
                <a:ea typeface="Uni Sans Regular"/>
                <a:cs typeface="Uni Sans Regular"/>
                <a:sym typeface="Uni Sans"/>
              </a:rPr>
              <a:t>✔ Keep your pitch email brief </a:t>
            </a:r>
          </a:p>
          <a:p>
            <a:pPr algn="l">
              <a:lnSpc>
                <a:spcPts val="3639"/>
              </a:lnSpc>
            </a:pPr>
            <a:r>
              <a:rPr lang="en-US" sz="2799">
                <a:solidFill>
                  <a:srgbClr val="FFFFFF"/>
                </a:solidFill>
                <a:latin typeface="Uni Sans Regular"/>
                <a:ea typeface="Uni Sans Regular"/>
                <a:cs typeface="Uni Sans Regular"/>
                <a:sym typeface="Uni Sans"/>
              </a:rPr>
              <a:t>✔ Ground national pieces in national stakes</a:t>
            </a:r>
          </a:p>
          <a:p>
            <a:pPr algn="l">
              <a:lnSpc>
                <a:spcPts val="3639"/>
              </a:lnSpc>
            </a:pPr>
            <a:r>
              <a:rPr lang="en-US" sz="2799">
                <a:solidFill>
                  <a:srgbClr val="FFFFFF"/>
                </a:solidFill>
                <a:latin typeface="Uni Sans Regular"/>
                <a:ea typeface="Uni Sans Regular"/>
                <a:cs typeface="Uni Sans Regular"/>
                <a:sym typeface="Uni Sans"/>
              </a:rPr>
              <a:t>✔ Ground regional pieces in local impact</a:t>
            </a:r>
          </a:p>
          <a:p>
            <a:pPr algn="l">
              <a:lnSpc>
                <a:spcPts val="3639"/>
              </a:lnSpc>
            </a:pPr>
            <a:r>
              <a:rPr lang="en-US" sz="2799">
                <a:solidFill>
                  <a:srgbClr val="FFFFFF"/>
                </a:solidFill>
                <a:latin typeface="Uni Sans Regular"/>
                <a:ea typeface="Uni Sans Regular"/>
                <a:cs typeface="Uni Sans Regular"/>
                <a:sym typeface="Uni Sans"/>
              </a:rPr>
              <a:t>✔ Be concise, focused, and confident</a:t>
            </a:r>
          </a:p>
          <a:p>
            <a:pPr algn="l">
              <a:lnSpc>
                <a:spcPts val="3639"/>
              </a:lnSpc>
            </a:pPr>
            <a:endParaRPr lang="en-US" sz="2799">
              <a:solidFill>
                <a:srgbClr val="FFFFFF"/>
              </a:solidFill>
              <a:latin typeface="Uni Sans Regular"/>
              <a:ea typeface="Uni Sans Regular"/>
              <a:cs typeface="Uni Sans Regular"/>
              <a:sym typeface="Uni Sans"/>
            </a:endParaRPr>
          </a:p>
          <a:p>
            <a:pPr algn="l">
              <a:lnSpc>
                <a:spcPts val="3639"/>
              </a:lnSpc>
            </a:pPr>
            <a:endParaRPr lang="en-US" sz="2799">
              <a:solidFill>
                <a:srgbClr val="FFFFFF"/>
              </a:solidFill>
              <a:latin typeface="Uni Sans Regular"/>
              <a:ea typeface="Uni Sans Regular"/>
              <a:cs typeface="Uni Sans Regular"/>
              <a:sym typeface="Uni Sans"/>
            </a:endParaRPr>
          </a:p>
        </p:txBody>
      </p:sp>
      <p:sp>
        <p:nvSpPr>
          <p:cNvPr id="3" name="TextBox 3"/>
          <p:cNvSpPr txBox="1"/>
          <p:nvPr/>
        </p:nvSpPr>
        <p:spPr>
          <a:xfrm>
            <a:off x="9497268" y="2011093"/>
            <a:ext cx="8015586" cy="7308745"/>
          </a:xfrm>
          <a:prstGeom prst="rect">
            <a:avLst/>
          </a:prstGeom>
        </p:spPr>
        <p:txBody>
          <a:bodyPr lIns="0" tIns="0" rIns="0" bIns="0" rtlCol="0" anchor="t">
            <a:spAutoFit/>
          </a:bodyPr>
          <a:lstStyle/>
          <a:p>
            <a:pPr algn="l">
              <a:lnSpc>
                <a:spcPts val="3639"/>
              </a:lnSpc>
            </a:pPr>
            <a:endParaRPr/>
          </a:p>
          <a:p>
            <a:pPr algn="l">
              <a:lnSpc>
                <a:spcPts val="3639"/>
              </a:lnSpc>
            </a:pPr>
            <a:r>
              <a:rPr lang="en-US" sz="2799">
                <a:solidFill>
                  <a:srgbClr val="FFFFFF"/>
                </a:solidFill>
                <a:latin typeface="Uni Sans Regular"/>
                <a:ea typeface="Uni Sans Regular"/>
                <a:cs typeface="Uni Sans Regular"/>
                <a:sym typeface="Uni Sans"/>
              </a:rPr>
              <a:t> Don’t submit a piece that duplicates a recent one</a:t>
            </a:r>
          </a:p>
          <a:p>
            <a:pPr algn="l">
              <a:lnSpc>
                <a:spcPts val="3639"/>
              </a:lnSpc>
            </a:pPr>
            <a:r>
              <a:rPr lang="en-US" sz="2799">
                <a:solidFill>
                  <a:srgbClr val="FFFFFF"/>
                </a:solidFill>
                <a:latin typeface="Uni Sans Regular"/>
                <a:ea typeface="Uni Sans Regular"/>
                <a:cs typeface="Uni Sans Regular"/>
                <a:sym typeface="Uni Sans"/>
              </a:rPr>
              <a:t>❌ Don’t include more than one opinion in one piece</a:t>
            </a:r>
          </a:p>
          <a:p>
            <a:pPr algn="l">
              <a:lnSpc>
                <a:spcPts val="3639"/>
              </a:lnSpc>
            </a:pPr>
            <a:r>
              <a:rPr lang="en-US" sz="2799">
                <a:solidFill>
                  <a:srgbClr val="FFFFFF"/>
                </a:solidFill>
                <a:latin typeface="Uni Sans Regular"/>
                <a:ea typeface="Uni Sans Regular"/>
                <a:cs typeface="Uni Sans Regular"/>
                <a:sym typeface="Uni Sans"/>
              </a:rPr>
              <a:t>❌ Don’t write your personal story (unless it’s relevant)</a:t>
            </a:r>
          </a:p>
          <a:p>
            <a:pPr algn="l">
              <a:lnSpc>
                <a:spcPts val="3639"/>
              </a:lnSpc>
            </a:pPr>
            <a:r>
              <a:rPr lang="en-US" sz="2799">
                <a:solidFill>
                  <a:srgbClr val="FFFFFF"/>
                </a:solidFill>
                <a:latin typeface="Uni Sans Regular"/>
                <a:ea typeface="Uni Sans Regular"/>
                <a:cs typeface="Uni Sans Regular"/>
                <a:sym typeface="Uni Sans"/>
              </a:rPr>
              <a:t>❌ Don’t submit without considering any possible backlash to you and the field</a:t>
            </a:r>
          </a:p>
          <a:p>
            <a:pPr algn="l">
              <a:lnSpc>
                <a:spcPts val="3639"/>
              </a:lnSpc>
            </a:pPr>
            <a:r>
              <a:rPr lang="en-US" sz="2799">
                <a:solidFill>
                  <a:srgbClr val="FFFFFF"/>
                </a:solidFill>
                <a:latin typeface="Uni Sans Regular"/>
                <a:ea typeface="Uni Sans Regular"/>
                <a:cs typeface="Uni Sans Regular"/>
                <a:sym typeface="Uni Sans"/>
              </a:rPr>
              <a:t>❌ Don’t write a literature review</a:t>
            </a:r>
          </a:p>
          <a:p>
            <a:pPr algn="l">
              <a:lnSpc>
                <a:spcPts val="3639"/>
              </a:lnSpc>
            </a:pPr>
            <a:r>
              <a:rPr lang="en-US" sz="2799">
                <a:solidFill>
                  <a:srgbClr val="FFFFFF"/>
                </a:solidFill>
                <a:latin typeface="Uni Sans Regular"/>
                <a:ea typeface="Uni Sans Regular"/>
                <a:cs typeface="Uni Sans Regular"/>
                <a:sym typeface="Uni Sans"/>
              </a:rPr>
              <a:t>❌ Don’t write from a collective perspective</a:t>
            </a:r>
          </a:p>
          <a:p>
            <a:pPr algn="l">
              <a:lnSpc>
                <a:spcPts val="3639"/>
              </a:lnSpc>
            </a:pPr>
            <a:r>
              <a:rPr lang="en-US" sz="2799">
                <a:solidFill>
                  <a:srgbClr val="FFFFFF"/>
                </a:solidFill>
                <a:latin typeface="Uni Sans Regular"/>
                <a:ea typeface="Uni Sans Regular"/>
                <a:cs typeface="Uni Sans Regular"/>
                <a:sym typeface="Uni Sans"/>
              </a:rPr>
              <a:t>❌ Don’t use excessive citations or academic jargon</a:t>
            </a:r>
          </a:p>
          <a:p>
            <a:pPr algn="l">
              <a:lnSpc>
                <a:spcPts val="3639"/>
              </a:lnSpc>
            </a:pPr>
            <a:r>
              <a:rPr lang="en-US" sz="2799">
                <a:solidFill>
                  <a:srgbClr val="FFFFFF"/>
                </a:solidFill>
                <a:latin typeface="Uni Sans Regular"/>
                <a:ea typeface="Uni Sans Regular"/>
                <a:cs typeface="Uni Sans Regular"/>
                <a:sym typeface="Uni Sans"/>
              </a:rPr>
              <a:t>❌ Don’t exceed word limits</a:t>
            </a:r>
          </a:p>
          <a:p>
            <a:pPr algn="l">
              <a:lnSpc>
                <a:spcPts val="3639"/>
              </a:lnSpc>
            </a:pPr>
            <a:r>
              <a:rPr lang="en-US" sz="2799">
                <a:solidFill>
                  <a:srgbClr val="FFFFFF"/>
                </a:solidFill>
                <a:latin typeface="Uni Sans Regular"/>
                <a:ea typeface="Uni Sans Regular"/>
                <a:cs typeface="Uni Sans Regular"/>
                <a:sym typeface="Uni Sans"/>
              </a:rPr>
              <a:t>❌ Don’t submit to more than one publication at once (simultaneous submitting)</a:t>
            </a:r>
          </a:p>
          <a:p>
            <a:pPr algn="l">
              <a:lnSpc>
                <a:spcPts val="3639"/>
              </a:lnSpc>
            </a:pPr>
            <a:r>
              <a:rPr lang="en-US" sz="2799">
                <a:solidFill>
                  <a:srgbClr val="FFFFFF"/>
                </a:solidFill>
                <a:latin typeface="Uni Sans Regular"/>
                <a:ea typeface="Uni Sans Regular"/>
                <a:cs typeface="Uni Sans Regular"/>
                <a:sym typeface="Uni Sans"/>
              </a:rPr>
              <a:t>❌Don’t get too attached to your headline</a:t>
            </a:r>
          </a:p>
          <a:p>
            <a:pPr algn="l">
              <a:lnSpc>
                <a:spcPts val="3639"/>
              </a:lnSpc>
            </a:pPr>
            <a:r>
              <a:rPr lang="en-US" sz="2799">
                <a:solidFill>
                  <a:srgbClr val="FFFFFF"/>
                </a:solidFill>
                <a:latin typeface="Uni Sans Regular"/>
                <a:ea typeface="Uni Sans Regular"/>
                <a:cs typeface="Uni Sans Regular"/>
                <a:sym typeface="Uni Sans"/>
              </a:rPr>
              <a:t>❌Don’t give up; your work matters</a:t>
            </a:r>
          </a:p>
          <a:p>
            <a:pPr algn="l">
              <a:lnSpc>
                <a:spcPts val="3639"/>
              </a:lnSpc>
            </a:pPr>
            <a:endParaRPr lang="en-US" sz="2799">
              <a:solidFill>
                <a:srgbClr val="FFFFFF"/>
              </a:solidFill>
              <a:latin typeface="Uni Sans Regular"/>
              <a:ea typeface="Uni Sans Regular"/>
              <a:cs typeface="Uni Sans Regular"/>
              <a:sym typeface="Uni Sans"/>
            </a:endParaRPr>
          </a:p>
        </p:txBody>
      </p:sp>
      <p:sp>
        <p:nvSpPr>
          <p:cNvPr id="4" name="TextBox 4"/>
          <p:cNvSpPr txBox="1"/>
          <p:nvPr/>
        </p:nvSpPr>
        <p:spPr>
          <a:xfrm>
            <a:off x="1028700" y="952500"/>
            <a:ext cx="2276326" cy="1104232"/>
          </a:xfrm>
          <a:prstGeom prst="rect">
            <a:avLst/>
          </a:prstGeom>
        </p:spPr>
        <p:txBody>
          <a:bodyPr lIns="0" tIns="0" rIns="0" bIns="0" rtlCol="0" anchor="t">
            <a:spAutoFit/>
          </a:bodyPr>
          <a:lstStyle/>
          <a:p>
            <a:pPr algn="ctr">
              <a:lnSpc>
                <a:spcPts val="8840"/>
              </a:lnSpc>
            </a:pPr>
            <a:r>
              <a:rPr lang="en-US" sz="6800" b="1">
                <a:solidFill>
                  <a:srgbClr val="FFFFFF"/>
                </a:solidFill>
                <a:latin typeface="Open Sans 2 Bold"/>
                <a:ea typeface="Open Sans 2 Bold"/>
                <a:cs typeface="Open Sans 2 Bold"/>
                <a:sym typeface="Open Sans 2 Bold"/>
              </a:rPr>
              <a:t>Dos   </a:t>
            </a:r>
          </a:p>
        </p:txBody>
      </p:sp>
      <p:sp>
        <p:nvSpPr>
          <p:cNvPr id="5" name="TextBox 5"/>
          <p:cNvSpPr txBox="1"/>
          <p:nvPr/>
        </p:nvSpPr>
        <p:spPr>
          <a:xfrm>
            <a:off x="9144000" y="919472"/>
            <a:ext cx="3837732" cy="1170288"/>
          </a:xfrm>
          <a:prstGeom prst="rect">
            <a:avLst/>
          </a:prstGeom>
        </p:spPr>
        <p:txBody>
          <a:bodyPr wrap="square" lIns="0" tIns="0" rIns="0" bIns="0" rtlCol="0" anchor="t">
            <a:spAutoFit/>
          </a:bodyPr>
          <a:lstStyle/>
          <a:p>
            <a:pPr algn="ctr">
              <a:lnSpc>
                <a:spcPts val="9520"/>
              </a:lnSpc>
              <a:spcBef>
                <a:spcPct val="0"/>
              </a:spcBef>
            </a:pPr>
            <a:r>
              <a:rPr lang="en-US" sz="6800" b="1" dirty="0">
                <a:solidFill>
                  <a:srgbClr val="FFFFFF"/>
                </a:solidFill>
                <a:latin typeface="Open Sans 2 Bold"/>
                <a:ea typeface="Open Sans 2 Bold"/>
                <a:cs typeface="Open Sans 2 Bold"/>
                <a:sym typeface="Open Sans 2 Bold"/>
              </a:rPr>
              <a:t>Don’ts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32006E"/>
        </a:solidFill>
        <a:effectLst/>
      </p:bgPr>
    </p:bg>
    <p:spTree>
      <p:nvGrpSpPr>
        <p:cNvPr id="1" name=""/>
        <p:cNvGrpSpPr/>
        <p:nvPr/>
      </p:nvGrpSpPr>
      <p:grpSpPr>
        <a:xfrm>
          <a:off x="0" y="0"/>
          <a:ext cx="0" cy="0"/>
          <a:chOff x="0" y="0"/>
          <a:chExt cx="0" cy="0"/>
        </a:xfrm>
      </p:grpSpPr>
      <p:grpSp>
        <p:nvGrpSpPr>
          <p:cNvPr id="2" name="Group 2"/>
          <p:cNvGrpSpPr/>
          <p:nvPr/>
        </p:nvGrpSpPr>
        <p:grpSpPr>
          <a:xfrm>
            <a:off x="3400162" y="437348"/>
            <a:ext cx="14530539" cy="9412303"/>
            <a:chOff x="0" y="0"/>
            <a:chExt cx="19374052" cy="12549738"/>
          </a:xfrm>
        </p:grpSpPr>
        <p:sp>
          <p:nvSpPr>
            <p:cNvPr id="3" name="TextBox 3"/>
            <p:cNvSpPr txBox="1"/>
            <p:nvPr/>
          </p:nvSpPr>
          <p:spPr>
            <a:xfrm>
              <a:off x="0" y="2231058"/>
              <a:ext cx="19374052" cy="10318680"/>
            </a:xfrm>
            <a:prstGeom prst="rect">
              <a:avLst/>
            </a:prstGeom>
          </p:spPr>
          <p:txBody>
            <a:bodyPr lIns="0" tIns="0" rIns="0" bIns="0" rtlCol="0" anchor="t">
              <a:spAutoFit/>
            </a:bodyPr>
            <a:lstStyle/>
            <a:p>
              <a:pPr algn="l">
                <a:lnSpc>
                  <a:spcPts val="2520"/>
                </a:lnSpc>
              </a:pPr>
              <a:r>
                <a:rPr lang="en-US" sz="1800" u="sng">
                  <a:solidFill>
                    <a:srgbClr val="FFFFFF"/>
                  </a:solidFill>
                  <a:latin typeface="Uni Sans Regular"/>
                  <a:ea typeface="Uni Sans Regular"/>
                  <a:cs typeface="Uni Sans Regular"/>
                  <a:sym typeface="Uni Sans"/>
                </a:rPr>
                <a:t>https://www.societyandtechnology.uw.edu/op-eds-for-academics-workshop-resources/</a:t>
              </a:r>
            </a:p>
            <a:p>
              <a:pPr algn="l">
                <a:lnSpc>
                  <a:spcPts val="4900"/>
                </a:lnSpc>
              </a:pPr>
              <a:endParaRPr lang="en-US" sz="1800" u="sng">
                <a:solidFill>
                  <a:srgbClr val="FFFFFF"/>
                </a:solidFill>
                <a:latin typeface="Uni Sans Regular"/>
                <a:ea typeface="Uni Sans Regular"/>
                <a:cs typeface="Uni Sans Regular"/>
                <a:sym typeface="Uni Sans"/>
              </a:endParaRPr>
            </a:p>
            <a:p>
              <a:pPr marL="0" lvl="0" indent="0" algn="l">
                <a:lnSpc>
                  <a:spcPts val="4900"/>
                </a:lnSpc>
                <a:spcBef>
                  <a:spcPct val="0"/>
                </a:spcBef>
              </a:pPr>
              <a:r>
                <a:rPr lang="en-US" sz="3500" u="sng">
                  <a:solidFill>
                    <a:srgbClr val="FFFFFF"/>
                  </a:solidFill>
                  <a:latin typeface="Uni Sans Regular"/>
                  <a:ea typeface="Uni Sans Regular"/>
                  <a:cs typeface="Uni Sans Regular"/>
                  <a:sym typeface="Uni Sans"/>
                </a:rPr>
                <a:t>How To Resources</a:t>
              </a:r>
            </a:p>
            <a:p>
              <a:pPr marL="0" lvl="0" indent="0" algn="l">
                <a:lnSpc>
                  <a:spcPts val="2411"/>
                </a:lnSpc>
                <a:spcBef>
                  <a:spcPct val="0"/>
                </a:spcBef>
              </a:pPr>
              <a:r>
                <a:rPr lang="en-US" sz="1722">
                  <a:solidFill>
                    <a:srgbClr val="FFFFFF"/>
                  </a:solidFill>
                  <a:latin typeface="Uni Sans Regular"/>
                  <a:ea typeface="Uni Sans Regular"/>
                  <a:cs typeface="Uni Sans Regular"/>
                  <a:sym typeface="Uni Sans"/>
                </a:rPr>
                <a:t>https://www.theopedproject.org/resources</a:t>
              </a:r>
            </a:p>
            <a:p>
              <a:pPr marL="0" lvl="0" indent="0" algn="l">
                <a:lnSpc>
                  <a:spcPts val="2411"/>
                </a:lnSpc>
                <a:spcBef>
                  <a:spcPct val="0"/>
                </a:spcBef>
              </a:pPr>
              <a:endParaRPr lang="en-US" sz="1722">
                <a:solidFill>
                  <a:srgbClr val="FFFFFF"/>
                </a:solidFill>
                <a:latin typeface="Uni Sans Regular"/>
                <a:ea typeface="Uni Sans Regular"/>
                <a:cs typeface="Uni Sans Regular"/>
                <a:sym typeface="Uni Sans"/>
              </a:endParaRPr>
            </a:p>
            <a:p>
              <a:pPr marL="0" lvl="0" indent="0" algn="l">
                <a:lnSpc>
                  <a:spcPts val="4900"/>
                </a:lnSpc>
                <a:spcBef>
                  <a:spcPct val="0"/>
                </a:spcBef>
              </a:pPr>
              <a:r>
                <a:rPr lang="en-US" sz="3500" u="sng">
                  <a:solidFill>
                    <a:srgbClr val="FFFFFF"/>
                  </a:solidFill>
                  <a:latin typeface="Uni Sans Regular"/>
                  <a:ea typeface="Uni Sans Regular"/>
                  <a:cs typeface="Uni Sans Regular"/>
                  <a:sym typeface="Uni Sans"/>
                </a:rPr>
                <a:t>Examples from UW</a:t>
              </a:r>
            </a:p>
            <a:p>
              <a:pPr marL="0" lvl="0" indent="0" algn="l">
                <a:lnSpc>
                  <a:spcPts val="2239"/>
                </a:lnSpc>
                <a:spcBef>
                  <a:spcPct val="0"/>
                </a:spcBef>
              </a:pPr>
              <a:endParaRPr lang="en-US" sz="3500" u="sng">
                <a:solidFill>
                  <a:srgbClr val="FFFFFF"/>
                </a:solidFill>
                <a:latin typeface="Uni Sans Regular"/>
                <a:ea typeface="Uni Sans Regular"/>
                <a:cs typeface="Uni Sans Regular"/>
                <a:sym typeface="Uni Sans"/>
              </a:endParaRPr>
            </a:p>
            <a:p>
              <a:pPr marL="0" lvl="0" indent="0" algn="l">
                <a:lnSpc>
                  <a:spcPts val="2239"/>
                </a:lnSpc>
                <a:spcBef>
                  <a:spcPct val="0"/>
                </a:spcBef>
              </a:pPr>
              <a:r>
                <a:rPr lang="en-US" sz="1599">
                  <a:solidFill>
                    <a:srgbClr val="FFFFFF"/>
                  </a:solidFill>
                  <a:latin typeface="Uni Sans Regular"/>
                  <a:ea typeface="Uni Sans Regular"/>
                  <a:cs typeface="Uni Sans Regular"/>
                  <a:sym typeface="Uni Sans"/>
                </a:rPr>
                <a:t>Jessica Beyer (Political Science, UW Seattle), Whitney Phillips, and Gabriella Coleman |</a:t>
              </a:r>
            </a:p>
            <a:p>
              <a:pPr marL="0" lvl="0" indent="0" algn="l">
                <a:lnSpc>
                  <a:spcPts val="2239"/>
                </a:lnSpc>
                <a:spcBef>
                  <a:spcPct val="0"/>
                </a:spcBef>
              </a:pPr>
              <a:r>
                <a:rPr lang="en-US" sz="1599" u="sng">
                  <a:solidFill>
                    <a:srgbClr val="FFFFFF"/>
                  </a:solidFill>
                  <a:latin typeface="Uni Sans Regular"/>
                  <a:ea typeface="Uni Sans Regular"/>
                  <a:cs typeface="Uni Sans Regular"/>
                  <a:sym typeface="Uni Sans"/>
                  <a:hlinkClick r:id="rId2" tooltip="https://www.vice.com/en/article/trolling-scholars-debunk-the-idea-that-the-alt-rights-shitposters-have-magic-powers-motherboard/"/>
                </a:rPr>
                <a:t>https://www.vice.com/en/article/trolling-scholars-debunk-the-idea-that-the-alt-rights-shitposters-have-magic-powers-motherboard/</a:t>
              </a:r>
            </a:p>
            <a:p>
              <a:pPr marL="0" lvl="0" indent="0" algn="l">
                <a:lnSpc>
                  <a:spcPts val="2239"/>
                </a:lnSpc>
                <a:spcBef>
                  <a:spcPct val="0"/>
                </a:spcBef>
              </a:pPr>
              <a:endParaRPr lang="en-US" sz="1599" u="sng">
                <a:solidFill>
                  <a:srgbClr val="FFFFFF"/>
                </a:solidFill>
                <a:latin typeface="Uni Sans Regular"/>
                <a:ea typeface="Uni Sans Regular"/>
                <a:cs typeface="Uni Sans Regular"/>
                <a:sym typeface="Uni Sans"/>
                <a:hlinkClick r:id="rId2" tooltip="https://www.vice.com/en/article/trolling-scholars-debunk-the-idea-that-the-alt-rights-shitposters-have-magic-powers-motherboard/"/>
              </a:endParaRPr>
            </a:p>
            <a:p>
              <a:pPr marL="0" lvl="0" indent="0" algn="l">
                <a:lnSpc>
                  <a:spcPts val="2239"/>
                </a:lnSpc>
                <a:spcBef>
                  <a:spcPct val="0"/>
                </a:spcBef>
              </a:pPr>
              <a:r>
                <a:rPr lang="en-US" sz="1599">
                  <a:solidFill>
                    <a:srgbClr val="FFFFFF"/>
                  </a:solidFill>
                  <a:latin typeface="Uni Sans Regular"/>
                  <a:ea typeface="Uni Sans Regular"/>
                  <a:cs typeface="Uni Sans Regular"/>
                  <a:sym typeface="Uni Sans"/>
                </a:rPr>
                <a:t>Nora Kentworthy (Nursing, UW Bothell) and Mark Igra | Crowdfunding Fails Most of Those in Need</a:t>
              </a:r>
            </a:p>
            <a:p>
              <a:pPr marL="0" lvl="0" indent="0" algn="l">
                <a:lnSpc>
                  <a:spcPts val="2239"/>
                </a:lnSpc>
                <a:spcBef>
                  <a:spcPct val="0"/>
                </a:spcBef>
              </a:pPr>
              <a:r>
                <a:rPr lang="en-US" sz="1599" u="sng">
                  <a:solidFill>
                    <a:srgbClr val="FFFFFF"/>
                  </a:solidFill>
                  <a:latin typeface="Uni Sans Regular"/>
                  <a:ea typeface="Uni Sans Regular"/>
                  <a:cs typeface="Uni Sans Regular"/>
                  <a:sym typeface="Uni Sans"/>
                  <a:hlinkClick r:id="rId3" tooltip="https://www.latimes.com/opinion/story/2021-07-20/crowdfunding-fails-most-of-those-in-need"/>
                </a:rPr>
                <a:t>https://www.latimes.com/opinion/story/2021-07-20/crowdfunding-fails-most-of-those-in-need</a:t>
              </a:r>
            </a:p>
            <a:p>
              <a:pPr marL="0" lvl="0" indent="0" algn="l">
                <a:lnSpc>
                  <a:spcPts val="2239"/>
                </a:lnSpc>
                <a:spcBef>
                  <a:spcPct val="0"/>
                </a:spcBef>
              </a:pPr>
              <a:endParaRPr lang="en-US" sz="1599" u="sng">
                <a:solidFill>
                  <a:srgbClr val="FFFFFF"/>
                </a:solidFill>
                <a:latin typeface="Uni Sans Regular"/>
                <a:ea typeface="Uni Sans Regular"/>
                <a:cs typeface="Uni Sans Regular"/>
                <a:sym typeface="Uni Sans"/>
                <a:hlinkClick r:id="rId3" tooltip="https://www.latimes.com/opinion/story/2021-07-20/crowdfunding-fails-most-of-those-in-need"/>
              </a:endParaRPr>
            </a:p>
            <a:p>
              <a:pPr marL="0" lvl="0" indent="0" algn="l">
                <a:lnSpc>
                  <a:spcPts val="2239"/>
                </a:lnSpc>
                <a:spcBef>
                  <a:spcPct val="0"/>
                </a:spcBef>
              </a:pPr>
              <a:r>
                <a:rPr lang="en-US" sz="1599">
                  <a:solidFill>
                    <a:srgbClr val="FFFFFF"/>
                  </a:solidFill>
                  <a:latin typeface="Uni Sans Regular"/>
                  <a:ea typeface="Uni Sans Regular"/>
                  <a:cs typeface="Uni Sans Regular"/>
                  <a:sym typeface="Uni Sans"/>
                </a:rPr>
                <a:t>Margaret O’Mara (History, UW Seattle) | The End of Privacy Began in the 1960s</a:t>
              </a:r>
            </a:p>
            <a:p>
              <a:pPr marL="0" lvl="0" indent="0" algn="l">
                <a:lnSpc>
                  <a:spcPts val="2239"/>
                </a:lnSpc>
                <a:spcBef>
                  <a:spcPct val="0"/>
                </a:spcBef>
              </a:pPr>
              <a:r>
                <a:rPr lang="en-US" sz="1599" u="sng">
                  <a:solidFill>
                    <a:srgbClr val="FFFFFF"/>
                  </a:solidFill>
                  <a:latin typeface="Uni Sans Regular"/>
                  <a:ea typeface="Uni Sans Regular"/>
                  <a:cs typeface="Uni Sans Regular"/>
                  <a:sym typeface="Uni Sans"/>
                  <a:hlinkClick r:id="rId4" tooltip="https://www.nytimes.com/2018/12/05/opinion/google-facebook-privacy.html"/>
                </a:rPr>
                <a:t>https://www.nytimes.com/2018/12/05/opinion/google-facebook-privacy.html</a:t>
              </a:r>
            </a:p>
            <a:p>
              <a:pPr marL="0" lvl="0" indent="0" algn="l">
                <a:lnSpc>
                  <a:spcPts val="2239"/>
                </a:lnSpc>
                <a:spcBef>
                  <a:spcPct val="0"/>
                </a:spcBef>
              </a:pPr>
              <a:endParaRPr lang="en-US" sz="1599" u="sng">
                <a:solidFill>
                  <a:srgbClr val="FFFFFF"/>
                </a:solidFill>
                <a:latin typeface="Uni Sans Regular"/>
                <a:ea typeface="Uni Sans Regular"/>
                <a:cs typeface="Uni Sans Regular"/>
                <a:sym typeface="Uni Sans"/>
                <a:hlinkClick r:id="rId4" tooltip="https://www.nytimes.com/2018/12/05/opinion/google-facebook-privacy.html"/>
              </a:endParaRPr>
            </a:p>
            <a:p>
              <a:pPr marL="0" lvl="0" indent="0" algn="l">
                <a:lnSpc>
                  <a:spcPts val="2239"/>
                </a:lnSpc>
                <a:spcBef>
                  <a:spcPct val="0"/>
                </a:spcBef>
              </a:pPr>
              <a:r>
                <a:rPr lang="en-US" sz="1599">
                  <a:solidFill>
                    <a:srgbClr val="FFFFFF"/>
                  </a:solidFill>
                  <a:latin typeface="Uni Sans Regular"/>
                  <a:ea typeface="Uni Sans Regular"/>
                  <a:cs typeface="Uni Sans Regular"/>
                  <a:sym typeface="Uni Sans"/>
                </a:rPr>
                <a:t>Nassim Parvin (Information, UW Seattle) | Driverless Cars Aren’t Much of a Revolution</a:t>
              </a:r>
            </a:p>
            <a:p>
              <a:pPr marL="0" lvl="0" indent="0" algn="l">
                <a:lnSpc>
                  <a:spcPts val="2239"/>
                </a:lnSpc>
                <a:spcBef>
                  <a:spcPct val="0"/>
                </a:spcBef>
              </a:pPr>
              <a:r>
                <a:rPr lang="en-US" sz="1599" u="sng">
                  <a:solidFill>
                    <a:srgbClr val="FFFFFF"/>
                  </a:solidFill>
                  <a:latin typeface="Uni Sans Regular"/>
                  <a:ea typeface="Uni Sans Regular"/>
                  <a:cs typeface="Uni Sans Regular"/>
                  <a:sym typeface="Uni Sans"/>
                  <a:hlinkClick r:id="rId5" tooltip="https://www.seattletimes.com/opinion/driverless-technology-is-portrayed-as-safer-but-at-whose-expense/"/>
                </a:rPr>
                <a:t>https://www.seattletimes.com/opinion/driverless-technology-is-portrayed-as-safer-but-at-whose-expense/</a:t>
              </a:r>
            </a:p>
            <a:p>
              <a:pPr marL="0" lvl="0" indent="0" algn="l">
                <a:lnSpc>
                  <a:spcPts val="2239"/>
                </a:lnSpc>
                <a:spcBef>
                  <a:spcPct val="0"/>
                </a:spcBef>
              </a:pPr>
              <a:endParaRPr lang="en-US" sz="1599" u="sng">
                <a:solidFill>
                  <a:srgbClr val="FFFFFF"/>
                </a:solidFill>
                <a:latin typeface="Uni Sans Regular"/>
                <a:ea typeface="Uni Sans Regular"/>
                <a:cs typeface="Uni Sans Regular"/>
                <a:sym typeface="Uni Sans"/>
                <a:hlinkClick r:id="rId5" tooltip="https://www.seattletimes.com/opinion/driverless-technology-is-portrayed-as-safer-but-at-whose-expense/"/>
              </a:endParaRPr>
            </a:p>
            <a:p>
              <a:pPr marL="0" lvl="0" indent="0" algn="l">
                <a:lnSpc>
                  <a:spcPts val="2239"/>
                </a:lnSpc>
                <a:spcBef>
                  <a:spcPct val="0"/>
                </a:spcBef>
              </a:pPr>
              <a:r>
                <a:rPr lang="en-US" sz="1599">
                  <a:solidFill>
                    <a:srgbClr val="FFFFFF"/>
                  </a:solidFill>
                  <a:latin typeface="Uni Sans Regular"/>
                  <a:ea typeface="Uni Sans Regular"/>
                  <a:cs typeface="Uni Sans Regular"/>
                  <a:sym typeface="Uni Sans"/>
                </a:rPr>
                <a:t>Matt Powers (Communication, UW Seattle) | Journalism Has Become Ground Zero for the Vocation Crisis</a:t>
              </a:r>
            </a:p>
            <a:p>
              <a:pPr marL="0" lvl="0" indent="0" algn="l">
                <a:lnSpc>
                  <a:spcPts val="2239"/>
                </a:lnSpc>
                <a:spcBef>
                  <a:spcPct val="0"/>
                </a:spcBef>
              </a:pPr>
              <a:r>
                <a:rPr lang="en-US" sz="1599" u="sng">
                  <a:solidFill>
                    <a:srgbClr val="FFFFFF"/>
                  </a:solidFill>
                  <a:latin typeface="Uni Sans Regular"/>
                  <a:ea typeface="Uni Sans Regular"/>
                  <a:cs typeface="Uni Sans Regular"/>
                  <a:sym typeface="Uni Sans"/>
                  <a:hlinkClick r:id="rId6" tooltip="https://theconversation.com/journalism-has-become-ground-zero-for-the-vocation-crisis-232963"/>
                </a:rPr>
                <a:t>https://theconversation.com/journalism-has-become-ground-zero-for-the-vocation-crisis-232963</a:t>
              </a:r>
            </a:p>
            <a:p>
              <a:pPr marL="0" lvl="0" indent="0" algn="l">
                <a:lnSpc>
                  <a:spcPts val="2239"/>
                </a:lnSpc>
                <a:spcBef>
                  <a:spcPct val="0"/>
                </a:spcBef>
              </a:pPr>
              <a:endParaRPr lang="en-US" sz="1599" u="sng">
                <a:solidFill>
                  <a:srgbClr val="FFFFFF"/>
                </a:solidFill>
                <a:latin typeface="Uni Sans Regular"/>
                <a:ea typeface="Uni Sans Regular"/>
                <a:cs typeface="Uni Sans Regular"/>
                <a:sym typeface="Uni Sans"/>
                <a:hlinkClick r:id="rId6" tooltip="https://theconversation.com/journalism-has-become-ground-zero-for-the-vocation-crisis-232963"/>
              </a:endParaRPr>
            </a:p>
            <a:p>
              <a:pPr marL="0" lvl="0" indent="0" algn="l">
                <a:lnSpc>
                  <a:spcPts val="2239"/>
                </a:lnSpc>
                <a:spcBef>
                  <a:spcPct val="0"/>
                </a:spcBef>
              </a:pPr>
              <a:r>
                <a:rPr lang="en-US" sz="1599" u="sng">
                  <a:solidFill>
                    <a:srgbClr val="FFFFFF"/>
                  </a:solidFill>
                  <a:latin typeface="Uni Sans Regular"/>
                  <a:ea typeface="Uni Sans Regular"/>
                  <a:cs typeface="Uni Sans Regular"/>
                  <a:sym typeface="Uni Sans"/>
                </a:rPr>
                <a:t>Adrienne Russell (Communication, UW Seattle) | </a:t>
              </a:r>
              <a:r>
                <a:rPr lang="en-US" sz="1599">
                  <a:solidFill>
                    <a:srgbClr val="FFFFFF"/>
                  </a:solidFill>
                  <a:latin typeface="Uni Sans Regular"/>
                  <a:ea typeface="Uni Sans Regular"/>
                  <a:cs typeface="Uni Sans Regular"/>
                  <a:sym typeface="Uni Sans"/>
                </a:rPr>
                <a:t>To Address Climate Crisis, Address the Information Crisis</a:t>
              </a:r>
            </a:p>
            <a:p>
              <a:pPr marL="0" lvl="0" indent="0" algn="l">
                <a:lnSpc>
                  <a:spcPts val="2239"/>
                </a:lnSpc>
                <a:spcBef>
                  <a:spcPct val="0"/>
                </a:spcBef>
              </a:pPr>
              <a:r>
                <a:rPr lang="en-US" sz="1599" u="sng">
                  <a:solidFill>
                    <a:srgbClr val="FFFFFF"/>
                  </a:solidFill>
                  <a:latin typeface="Uni Sans Regular"/>
                  <a:ea typeface="Uni Sans Regular"/>
                  <a:cs typeface="Uni Sans Regular"/>
                  <a:sym typeface="Uni Sans"/>
                </a:rPr>
                <a:t>https://www.seattletimes.com/opinion/to-address-climate-crisis-address-the-information-crisis/</a:t>
              </a:r>
            </a:p>
          </p:txBody>
        </p:sp>
        <p:sp>
          <p:nvSpPr>
            <p:cNvPr id="4" name="TextBox 4"/>
            <p:cNvSpPr txBox="1"/>
            <p:nvPr/>
          </p:nvSpPr>
          <p:spPr>
            <a:xfrm>
              <a:off x="0" y="114300"/>
              <a:ext cx="19374052" cy="1258994"/>
            </a:xfrm>
            <a:prstGeom prst="rect">
              <a:avLst/>
            </a:prstGeom>
          </p:spPr>
          <p:txBody>
            <a:bodyPr lIns="0" tIns="0" rIns="0" bIns="0" rtlCol="0" anchor="t">
              <a:spAutoFit/>
            </a:bodyPr>
            <a:lstStyle/>
            <a:p>
              <a:pPr marL="0" lvl="0" indent="0" algn="l">
                <a:lnSpc>
                  <a:spcPts val="6800"/>
                </a:lnSpc>
              </a:pPr>
              <a:r>
                <a:rPr lang="en-US" sz="6800" b="1">
                  <a:solidFill>
                    <a:srgbClr val="FFFFFF"/>
                  </a:solidFill>
                  <a:latin typeface="Open Sans 2 Bold"/>
                  <a:ea typeface="Open Sans 2 Bold"/>
                  <a:cs typeface="Open Sans 2 Bold"/>
                  <a:sym typeface="Open Sans 2 Bold"/>
                </a:rPr>
                <a:t>Resources</a:t>
              </a:r>
            </a:p>
          </p:txBody>
        </p:sp>
      </p:grpSp>
      <p:sp>
        <p:nvSpPr>
          <p:cNvPr id="5" name="Freeform 5"/>
          <p:cNvSpPr/>
          <p:nvPr/>
        </p:nvSpPr>
        <p:spPr>
          <a:xfrm>
            <a:off x="1266626" y="3777249"/>
            <a:ext cx="1367991" cy="2732501"/>
          </a:xfrm>
          <a:custGeom>
            <a:avLst/>
            <a:gdLst/>
            <a:ahLst/>
            <a:cxnLst/>
            <a:rect l="l" t="t" r="r" b="b"/>
            <a:pathLst>
              <a:path w="1367991" h="2732501">
                <a:moveTo>
                  <a:pt x="0" y="0"/>
                </a:moveTo>
                <a:lnTo>
                  <a:pt x="1367991" y="0"/>
                </a:lnTo>
                <a:lnTo>
                  <a:pt x="1367991" y="2732502"/>
                </a:lnTo>
                <a:lnTo>
                  <a:pt x="0" y="273250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TotalTime>
  <Words>1265</Words>
  <Application>Microsoft Macintosh PowerPoint</Application>
  <PresentationFormat>Custom</PresentationFormat>
  <Paragraphs>119</Paragraphs>
  <Slides>18</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18</vt:i4>
      </vt:variant>
    </vt:vector>
  </HeadingPairs>
  <TitlesOfParts>
    <vt:vector size="29" baseType="lpstr">
      <vt:lpstr>Uni Sans Regular</vt:lpstr>
      <vt:lpstr>Calibri</vt:lpstr>
      <vt:lpstr>Arimo</vt:lpstr>
      <vt:lpstr>Arial</vt:lpstr>
      <vt:lpstr>Open Sans 1</vt:lpstr>
      <vt:lpstr>Open Sans 2 Bold Italics</vt:lpstr>
      <vt:lpstr>Arimo Italics</vt:lpstr>
      <vt:lpstr>Open Sans 2</vt:lpstr>
      <vt:lpstr>Open Sans 1 Bold</vt:lpstr>
      <vt:lpstr>Open Sans 2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Op-Eds for Academics Deck 2026</dc:title>
  <cp:lastModifiedBy>Monika Sengul-Jones</cp:lastModifiedBy>
  <cp:revision>3</cp:revision>
  <dcterms:created xsi:type="dcterms:W3CDTF">2006-08-16T00:00:00Z</dcterms:created>
  <dcterms:modified xsi:type="dcterms:W3CDTF">2026-03-03T21:27:00Z</dcterms:modified>
  <dc:identifier>DAHCjFOqgII</dc:identifier>
</cp:coreProperties>
</file>